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1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C0604-522F-41DA-AFF9-8CD892A79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2E448-8022-4246-82CE-A7FB9FBE8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7226F-EB5A-45BF-9617-BE1207346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4A243-3D94-4611-8B77-133BD19CD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A4EAF-DA25-43C5-ABF7-CFF386095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3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C3A9-8CB9-4D61-958D-1199033CD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CC7C-5286-4367-B3E4-47AE9DA25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38011-F5D0-4FE6-9D7D-E5341930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AEB28-9CFB-48D3-BD66-76D9AC334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6F3AB-7B44-418A-AF02-9F1327F4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6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4C21B2-7117-4122-B779-5C5BEDB1B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E1086-7EDD-4CCC-A3EA-67EBCF834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79540-CC28-4CA1-B152-F7371BFD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D9988-D239-4009-B8EC-32AD1930D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5B234-E48C-4130-9D38-BF54FE77D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2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074C-4FA9-40C2-94A3-699D46EA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6A18-07EB-44B6-A396-FE166B1DE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955FE-9B29-47EE-BE2F-0FB2D6D5C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ADA2A-ED9E-4AA9-827E-96DEC2E0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A62FF-E6A6-4707-A890-BEEF0BAB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1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E4CF4-BF6B-423E-92B5-20D499C9A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0AF2A-EA59-42B5-B2F2-8035FCCB6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58E1F-5625-4B45-A533-7F898BD2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62DDF-9E16-4DFF-9344-B70B0DD3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16396-6E0B-4C21-8A2F-E4DE58645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636F-942C-48A6-A874-8C8BE6BE5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05399-75C7-4AB9-B476-94697B8E9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EDD49-9245-4ABB-97A4-37020E7CD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3356F-E896-41E0-8263-688E5EC74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1A04E-16B1-4E46-ACA1-8D4E35C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15E50-5554-46F6-8D3A-AD74B4CD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6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0891F-5FDD-4AAC-B1A7-6D26D7E6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4F98C-CF87-4EB1-B54D-58BDA2648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A5286-8CE6-43A3-A986-9A7F95F5D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61AB1A-DC2B-43A9-87B3-EBF232BB8B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6E7B3-9078-437C-B5BC-FBFB1A876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E89073-9A45-43EA-8ED4-F59619D15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068B73-2952-4F40-8AD2-5D5692DAE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FE1034-8F35-443F-A404-B35B52AE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54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1E125-B5B8-4A59-91FD-A8A493CE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C62ACF-12F6-4315-953C-9B219E1BD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4D383-8C2A-44AD-9FDE-709AAAC6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CEC493-9C29-4738-9234-59408EACF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250C9-039E-4766-811A-3C19337F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F8D59-64F1-4CFE-9F81-794CC381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EEFE1-2782-4DF6-A2FB-6FCF3A57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5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7CB20-7A81-4F15-A5E7-5F8598197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BF826-2173-4DEB-BE2F-32CB9BE39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4BEAD-D8BE-44AA-9901-86B7A9818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90507-3F6A-4DEC-A75C-B6AFD226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944EC-90B2-4A65-A343-CCF1CE1C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94FCC-538C-4CF0-8FC7-3E53A196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4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97863-D1B4-4ECE-93D9-535466138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47D815-CE99-4EA6-812A-C961A6B9FC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C1FE1-BD6D-4CD5-AC94-CF15DD40D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C9AA7-CFE8-4A09-8D0F-5126BF75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84387-1EDD-4BCC-BC74-CCEFA5159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2E212-9174-43EB-BF61-F7AECA8B9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9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77FA7-4211-4F54-8643-21DFAD431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EE968-8269-4CA3-B00C-8E0DF5950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C19C3-C58D-4329-BDA3-84C1ED6E0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87763-6D89-4DA6-8108-C00E01DF6BCF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BD197-4CC0-4DA0-A584-526B09DD8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679F5-65F0-4E31-A283-219D9BA93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DEB3C-4820-4CC7-9319-BF9256171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1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0503DADF-E9E7-4C0B-A45C-9DBB4C1911B7}"/>
              </a:ext>
            </a:extLst>
          </p:cNvPr>
          <p:cNvGrpSpPr/>
          <p:nvPr/>
        </p:nvGrpSpPr>
        <p:grpSpPr>
          <a:xfrm>
            <a:off x="8557134" y="3359813"/>
            <a:ext cx="3564957" cy="3367546"/>
            <a:chOff x="398477" y="262558"/>
            <a:chExt cx="4384646" cy="3937408"/>
          </a:xfrm>
        </p:grpSpPr>
        <p:pic>
          <p:nvPicPr>
            <p:cNvPr id="13" name="Picture 1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3443D7AF-521B-4095-A61E-CD577962D8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1479" y="262558"/>
              <a:ext cx="2558642" cy="2558642"/>
            </a:xfrm>
            <a:prstGeom prst="rect">
              <a:avLst/>
            </a:prstGeom>
          </p:spPr>
        </p:pic>
        <p:pic>
          <p:nvPicPr>
            <p:cNvPr id="21" name="Picture 20" descr="A picture containing clipart&#10;&#10;Description generated with very high confidence">
              <a:extLst>
                <a:ext uri="{FF2B5EF4-FFF2-40B4-BE49-F238E27FC236}">
                  <a16:creationId xmlns:a16="http://schemas.microsoft.com/office/drawing/2014/main" id="{71C973CA-5480-40F4-BC0F-7BBD5791B4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77" y="2821200"/>
              <a:ext cx="4384646" cy="1378766"/>
            </a:xfrm>
            <a:prstGeom prst="rect">
              <a:avLst/>
            </a:prstGeom>
          </p:spPr>
        </p:pic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413A2087-1E2E-4FEF-B92C-D542136D4F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8481" y="2843786"/>
            <a:ext cx="2055078" cy="1595298"/>
          </a:xfrm>
          <a:prstGeom prst="rect">
            <a:avLst/>
          </a:prstGeom>
        </p:spPr>
      </p:pic>
      <p:sp>
        <p:nvSpPr>
          <p:cNvPr id="30" name="Text Box 2">
            <a:extLst>
              <a:ext uri="{FF2B5EF4-FFF2-40B4-BE49-F238E27FC236}">
                <a16:creationId xmlns:a16="http://schemas.microsoft.com/office/drawing/2014/main" id="{B70907DB-83FE-435B-9949-E2967413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93" y="231309"/>
            <a:ext cx="8229600" cy="6496050"/>
          </a:xfrm>
          <a:prstGeom prst="rect">
            <a:avLst/>
          </a:prstGeom>
          <a:solidFill>
            <a:srgbClr val="343E6E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kern="140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Emergency Neurological Life Support (ENLS)</a:t>
            </a:r>
            <a:endParaRPr lang="en-US" sz="1000" b="1" kern="1400">
              <a:solidFill>
                <a:srgbClr val="6633FF"/>
              </a:solidFill>
              <a:effectLst/>
              <a:latin typeface="Lucida Sans Typewriter" panose="020B05090305040302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200" i="1" kern="1400" spc="-5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to Do in the Critical First Hours of a </a:t>
            </a:r>
            <a:endParaRPr lang="en-US" sz="2800" kern="1400" spc="-5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200"/>
              </a:spcAft>
            </a:pPr>
            <a:r>
              <a:rPr lang="en-US" sz="2200" i="1" kern="1400" spc="-5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Neurological Emergency</a:t>
            </a:r>
            <a:endParaRPr lang="en-US" sz="2800" kern="1400" spc="-5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Mayo Clinic Cerebrovascular Update &amp; Controversies: </a:t>
            </a:r>
            <a:endParaRPr lang="en-US" sz="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Neurology and Neurosurgery </a:t>
            </a:r>
            <a:endParaRPr lang="en-US" sz="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Thursday, March 22, 2018 || Four Seasons, Las Vegas, NV</a:t>
            </a:r>
            <a:endParaRPr lang="en-US" sz="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0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Overview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ENLS covers a collaborative multi-disciplinary approach that outlines a consistent set of protocols, practical checklists, decision points, and suggested communication to use during patient management.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Topics include: Acute Non-Traumatic Weakness; Acute Ischemic Stroke; Airway, Ventilation and Sedation; Approach to the Comatose Patient; Intracerebral Hemorrhage; Intracranial Hypertension and Herniation; Meningitis and Encephalitis; Pharmacotherapy; Resuscitation Following Cardiac Arrest; Spinal Cord Compression; Status Epilepticus; Subarachnoid Hemorrhage; Traumatic Brain Injury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Course Faculty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W. David Freeman, MD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Kevin Barrett, MD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Alejandro Rabinstein, MD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Bart Demaerschalk, MD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Sarah Peacock, ARNP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i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Bernard Bendok, MD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i="1" kern="1400" spc="-5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kern="1400" spc="-5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i="1" kern="1400" spc="-5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kern="1400" spc="-5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i="1" kern="1400" spc="-5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kern="1400" spc="-5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kern="14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b="1" kern="1400">
              <a:solidFill>
                <a:srgbClr val="6633FF"/>
              </a:solidFill>
              <a:effectLst/>
              <a:latin typeface="Lucida Sans Typewriter" panose="020B05090305040302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2">
            <a:extLst>
              <a:ext uri="{FF2B5EF4-FFF2-40B4-BE49-F238E27FC236}">
                <a16:creationId xmlns:a16="http://schemas.microsoft.com/office/drawing/2014/main" id="{29533E87-AC10-43F8-B0F9-6C36A72CC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8499" y="254663"/>
            <a:ext cx="2562225" cy="3105150"/>
          </a:xfrm>
          <a:prstGeom prst="rect">
            <a:avLst/>
          </a:prstGeom>
          <a:solidFill>
            <a:srgbClr val="343E6E"/>
          </a:solidFill>
          <a:ln>
            <a:noFill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 CME Credit: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ENLS is designated for a maximum of 15 AMA PRA CME, ANCC, ACPE &amp; CECBEMS credits opon completion of the online course. ENLS Certification is valid for two years.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learn more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to register: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ce.mayo.edu/neurology-and-neurologic-surgery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56375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 Sans Typewriter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 Stickney</dc:creator>
  <cp:lastModifiedBy>Becca Stickney</cp:lastModifiedBy>
  <cp:revision>16</cp:revision>
  <dcterms:created xsi:type="dcterms:W3CDTF">2017-07-03T15:10:51Z</dcterms:created>
  <dcterms:modified xsi:type="dcterms:W3CDTF">2017-07-18T21:22:38Z</dcterms:modified>
</cp:coreProperties>
</file>