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68"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FC6F5D"/>
    <a:srgbClr val="3F908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4"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presProps" Target="presProps.xml"/><Relationship Id="rId5" Type="http://schemas.openxmlformats.org/officeDocument/2006/relationships/slide" Target="slides/slide1.xml"/><Relationship Id="rId10"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outs, Theo /US" userId="b995ced8-72c9-4c8a-b472-2a02fe28ad93" providerId="ADAL" clId="{21829198-C4E1-1F4A-81BB-C8F62269A547}"/>
    <pc:docChg chg="undo redo custSel addSld delSld modSld">
      <pc:chgData name="Fouts, Theo /US" userId="b995ced8-72c9-4c8a-b472-2a02fe28ad93" providerId="ADAL" clId="{21829198-C4E1-1F4A-81BB-C8F62269A547}" dt="2021-03-23T14:54:45.614" v="217" actId="14100"/>
      <pc:docMkLst>
        <pc:docMk/>
      </pc:docMkLst>
      <pc:sldChg chg="addSp delSp modSp add del">
        <pc:chgData name="Fouts, Theo /US" userId="b995ced8-72c9-4c8a-b472-2a02fe28ad93" providerId="ADAL" clId="{21829198-C4E1-1F4A-81BB-C8F62269A547}" dt="2021-03-23T14:54:45.614" v="217" actId="14100"/>
        <pc:sldMkLst>
          <pc:docMk/>
          <pc:sldMk cId="821177250" sldId="268"/>
        </pc:sldMkLst>
        <pc:spChg chg="mod">
          <ac:chgData name="Fouts, Theo /US" userId="b995ced8-72c9-4c8a-b472-2a02fe28ad93" providerId="ADAL" clId="{21829198-C4E1-1F4A-81BB-C8F62269A547}" dt="2021-03-23T14:54:23.880" v="214" actId="1076"/>
          <ac:spMkLst>
            <pc:docMk/>
            <pc:sldMk cId="821177250" sldId="268"/>
            <ac:spMk id="2" creationId="{B47EAB0B-592F-4A01-ADE8-E311AF86E0E5}"/>
          </ac:spMkLst>
        </pc:spChg>
        <pc:spChg chg="mod">
          <ac:chgData name="Fouts, Theo /US" userId="b995ced8-72c9-4c8a-b472-2a02fe28ad93" providerId="ADAL" clId="{21829198-C4E1-1F4A-81BB-C8F62269A547}" dt="2021-03-23T14:54:13.067" v="213" actId="20577"/>
          <ac:spMkLst>
            <pc:docMk/>
            <pc:sldMk cId="821177250" sldId="268"/>
            <ac:spMk id="3" creationId="{E4F43070-5649-4BC8-BF96-1A5F2A50A2FD}"/>
          </ac:spMkLst>
        </pc:spChg>
        <pc:spChg chg="del">
          <ac:chgData name="Fouts, Theo /US" userId="b995ced8-72c9-4c8a-b472-2a02fe28ad93" providerId="ADAL" clId="{21829198-C4E1-1F4A-81BB-C8F62269A547}" dt="2021-03-23T14:45:16.405" v="14" actId="478"/>
          <ac:spMkLst>
            <pc:docMk/>
            <pc:sldMk cId="821177250" sldId="268"/>
            <ac:spMk id="11" creationId="{342D043E-FD44-4064-9FC4-746B13ADC3C9}"/>
          </ac:spMkLst>
        </pc:spChg>
        <pc:spChg chg="del mod">
          <ac:chgData name="Fouts, Theo /US" userId="b995ced8-72c9-4c8a-b472-2a02fe28ad93" providerId="ADAL" clId="{21829198-C4E1-1F4A-81BB-C8F62269A547}" dt="2021-03-23T14:50:35.383" v="95" actId="478"/>
          <ac:spMkLst>
            <pc:docMk/>
            <pc:sldMk cId="821177250" sldId="268"/>
            <ac:spMk id="12" creationId="{82627725-E4FD-4B5E-A5FD-AE4A77C7F9DD}"/>
          </ac:spMkLst>
        </pc:spChg>
        <pc:spChg chg="mod">
          <ac:chgData name="Fouts, Theo /US" userId="b995ced8-72c9-4c8a-b472-2a02fe28ad93" providerId="ADAL" clId="{21829198-C4E1-1F4A-81BB-C8F62269A547}" dt="2021-03-23T14:43:30.186" v="5" actId="1076"/>
          <ac:spMkLst>
            <pc:docMk/>
            <pc:sldMk cId="821177250" sldId="268"/>
            <ac:spMk id="25" creationId="{7EF5B516-2F8D-4AB7-A5D0-A8E9B5726F8B}"/>
          </ac:spMkLst>
        </pc:spChg>
        <pc:picChg chg="add mod">
          <ac:chgData name="Fouts, Theo /US" userId="b995ced8-72c9-4c8a-b472-2a02fe28ad93" providerId="ADAL" clId="{21829198-C4E1-1F4A-81BB-C8F62269A547}" dt="2021-03-23T14:54:45.614" v="217" actId="14100"/>
          <ac:picMkLst>
            <pc:docMk/>
            <pc:sldMk cId="821177250" sldId="268"/>
            <ac:picMk id="5" creationId="{EC623C4C-493C-4143-8636-A6088BC5C473}"/>
          </ac:picMkLst>
        </pc:picChg>
        <pc:picChg chg="add mod">
          <ac:chgData name="Fouts, Theo /US" userId="b995ced8-72c9-4c8a-b472-2a02fe28ad93" providerId="ADAL" clId="{21829198-C4E1-1F4A-81BB-C8F62269A547}" dt="2021-03-23T14:54:39.550" v="216" actId="14100"/>
          <ac:picMkLst>
            <pc:docMk/>
            <pc:sldMk cId="821177250" sldId="268"/>
            <ac:picMk id="7" creationId="{7DD3487B-BBB0-F848-AC47-4F4B6DD25B89}"/>
          </ac:picMkLst>
        </pc:picChg>
      </pc:sldChg>
    </pc:docChg>
  </pc:docChgLst>
</pc:chgInfo>
</file>

<file path=ppt/slideLayouts/_rels/slideLayout1.xml.rels><?xml version="1.0" encoding="UTF-8" standalone="yes"?>
<Relationships xmlns="http://schemas.openxmlformats.org/package/2006/relationships"><Relationship Id="rId3" Type="http://schemas.openxmlformats.org/officeDocument/2006/relationships/hyperlink" Target="http://www.sanofigenzyme.com/" TargetMode="External"/><Relationship Id="rId7" Type="http://schemas.openxmlformats.org/officeDocument/2006/relationships/hyperlink" Target="http://www.sarclisahcp.com/" TargetMode="External"/><Relationship Id="rId2" Type="http://schemas.openxmlformats.org/officeDocument/2006/relationships/image" Target="../media/image1.emf"/><Relationship Id="rId1" Type="http://schemas.openxmlformats.org/officeDocument/2006/relationships/slideMaster" Target="../slideMasters/slideMaster1.xml"/><Relationship Id="rId6" Type="http://schemas.openxmlformats.org/officeDocument/2006/relationships/hyperlink" Target="http://products.sanofi.us/Sarclisa/sarclisa.pdf" TargetMode="External"/><Relationship Id="rId5" Type="http://schemas.openxmlformats.org/officeDocument/2006/relationships/image" Target="../media/image3.png"/><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hyperlink" Target="http://www.sanofigenzyme.com/" TargetMode="External"/><Relationship Id="rId2" Type="http://schemas.openxmlformats.org/officeDocument/2006/relationships/image" Target="../media/image1.emf"/><Relationship Id="rId1" Type="http://schemas.openxmlformats.org/officeDocument/2006/relationships/slideMaster" Target="../slideMasters/slideMaster1.xml"/><Relationship Id="rId6" Type="http://schemas.openxmlformats.org/officeDocument/2006/relationships/hyperlink" Target="http://products.sanofi.us/elitek/Elitek.html" TargetMode="External"/><Relationship Id="rId5" Type="http://schemas.openxmlformats.org/officeDocument/2006/relationships/image" Target="../media/image5.png"/><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1.emf"/><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525E9D6-9816-EC4E-8382-E0B50537471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6100" y="426355"/>
            <a:ext cx="4406181" cy="1212439"/>
          </a:xfrm>
          <a:prstGeom prst="rect">
            <a:avLst/>
          </a:prstGeom>
        </p:spPr>
      </p:pic>
      <p:sp>
        <p:nvSpPr>
          <p:cNvPr id="8" name="Rectangle 7">
            <a:extLst>
              <a:ext uri="{FF2B5EF4-FFF2-40B4-BE49-F238E27FC236}">
                <a16:creationId xmlns:a16="http://schemas.microsoft.com/office/drawing/2014/main" id="{25ED5EBD-CC87-2F49-80F4-DEF897149AF0}"/>
              </a:ext>
            </a:extLst>
          </p:cNvPr>
          <p:cNvSpPr/>
          <p:nvPr userDrawn="1"/>
        </p:nvSpPr>
        <p:spPr>
          <a:xfrm>
            <a:off x="0" y="0"/>
            <a:ext cx="12192000" cy="32063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D265D74E-BCC3-5E46-A6EE-5B69EAC512FE}"/>
              </a:ext>
            </a:extLst>
          </p:cNvPr>
          <p:cNvSpPr txBox="1"/>
          <p:nvPr userDrawn="1"/>
        </p:nvSpPr>
        <p:spPr>
          <a:xfrm>
            <a:off x="918358" y="1504208"/>
            <a:ext cx="10054442" cy="1200329"/>
          </a:xfrm>
          <a:prstGeom prst="rect">
            <a:avLst/>
          </a:prstGeom>
          <a:noFill/>
        </p:spPr>
        <p:txBody>
          <a:bodyPr wrap="square" rtlCol="0">
            <a:spAutoFit/>
          </a:bodyPr>
          <a:lstStyle/>
          <a:p>
            <a:r>
              <a:rPr lang="en-US" dirty="0"/>
              <a:t>Sanofi Genzyme is the specialty care global business unit of Sanofi. We help people with debilitating complex condition that are often difficult to diagnose and treat. Our approach is shaped by our physical and patient communities. We are dedicated to discovering and advancing new therapies, providing hope to patients and their families around the world.</a:t>
            </a:r>
          </a:p>
        </p:txBody>
      </p:sp>
      <p:sp>
        <p:nvSpPr>
          <p:cNvPr id="10" name="Rectangle 9"/>
          <p:cNvSpPr/>
          <p:nvPr userDrawn="1"/>
        </p:nvSpPr>
        <p:spPr>
          <a:xfrm>
            <a:off x="546100" y="6482662"/>
            <a:ext cx="7902210" cy="253916"/>
          </a:xfrm>
          <a:prstGeom prst="rect">
            <a:avLst/>
          </a:prstGeom>
        </p:spPr>
        <p:txBody>
          <a:bodyPr wrap="square">
            <a:spAutoFit/>
          </a:bodyPr>
          <a:lstStyle/>
          <a:p>
            <a:r>
              <a:rPr lang="en-US" sz="1050" dirty="0"/>
              <a:t>© 2020 </a:t>
            </a:r>
            <a:r>
              <a:rPr lang="en-US" sz="1050" dirty="0" err="1"/>
              <a:t>sanofi-aventis</a:t>
            </a:r>
            <a:r>
              <a:rPr lang="en-US" sz="1050" dirty="0"/>
              <a:t> U.S. LLC. All rights reserved. </a:t>
            </a:r>
            <a:r>
              <a:rPr lang="en-US" sz="1050"/>
              <a:t>MAT-US-2018228-v1.0-08/2020</a:t>
            </a:r>
            <a:endParaRPr lang="en-US" sz="1050" dirty="0"/>
          </a:p>
        </p:txBody>
      </p:sp>
      <p:sp>
        <p:nvSpPr>
          <p:cNvPr id="11" name="Rectangle 10"/>
          <p:cNvSpPr/>
          <p:nvPr userDrawn="1"/>
        </p:nvSpPr>
        <p:spPr>
          <a:xfrm>
            <a:off x="918358" y="3045168"/>
            <a:ext cx="4073616" cy="369332"/>
          </a:xfrm>
          <a:prstGeom prst="rect">
            <a:avLst/>
          </a:prstGeom>
        </p:spPr>
        <p:txBody>
          <a:bodyPr wrap="none">
            <a:spAutoFit/>
          </a:bodyPr>
          <a:lstStyle/>
          <a:p>
            <a:pPr algn="ctr"/>
            <a:r>
              <a:rPr lang="en-US" dirty="0"/>
              <a:t>Learn more at:  </a:t>
            </a:r>
            <a:r>
              <a:rPr lang="en-US" dirty="0">
                <a:hlinkClick r:id="rId3"/>
              </a:rPr>
              <a:t>www.sanofigenzyme.com</a:t>
            </a:r>
            <a:endParaRPr lang="en-US" dirty="0"/>
          </a:p>
        </p:txBody>
      </p:sp>
      <p:pic>
        <p:nvPicPr>
          <p:cNvPr id="12" name="Picture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59342" y="3384056"/>
            <a:ext cx="3146364" cy="2014777"/>
          </a:xfrm>
          <a:prstGeom prst="rect">
            <a:avLst/>
          </a:prstGeom>
        </p:spPr>
      </p:pic>
      <p:pic>
        <p:nvPicPr>
          <p:cNvPr id="13" name="Picture 1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252390" y="3529627"/>
            <a:ext cx="1723634" cy="1723634"/>
          </a:xfrm>
          <a:prstGeom prst="rect">
            <a:avLst/>
          </a:prstGeom>
        </p:spPr>
      </p:pic>
      <p:sp>
        <p:nvSpPr>
          <p:cNvPr id="14" name="TextBox 13">
            <a:extLst>
              <a:ext uri="{FF2B5EF4-FFF2-40B4-BE49-F238E27FC236}">
                <a16:creationId xmlns:a16="http://schemas.microsoft.com/office/drawing/2014/main" id="{9C084346-D6D1-314C-8AE0-09DC6EF61799}"/>
              </a:ext>
            </a:extLst>
          </p:cNvPr>
          <p:cNvSpPr txBox="1"/>
          <p:nvPr userDrawn="1"/>
        </p:nvSpPr>
        <p:spPr>
          <a:xfrm>
            <a:off x="9252390" y="5583895"/>
            <a:ext cx="2523575" cy="338554"/>
          </a:xfrm>
          <a:prstGeom prst="rect">
            <a:avLst/>
          </a:prstGeom>
          <a:noFill/>
        </p:spPr>
        <p:txBody>
          <a:bodyPr wrap="square" rtlCol="0">
            <a:spAutoFit/>
          </a:bodyPr>
          <a:lstStyle/>
          <a:p>
            <a:r>
              <a:rPr lang="en-US" sz="1600" b="1" dirty="0">
                <a:hlinkClick r:id="rId6"/>
              </a:rPr>
              <a:t>Prescribing Information</a:t>
            </a:r>
            <a:endParaRPr lang="en-US" sz="1600" b="1" dirty="0"/>
          </a:p>
        </p:txBody>
      </p:sp>
      <p:sp>
        <p:nvSpPr>
          <p:cNvPr id="15" name="TextBox 14">
            <a:extLst>
              <a:ext uri="{FF2B5EF4-FFF2-40B4-BE49-F238E27FC236}">
                <a16:creationId xmlns:a16="http://schemas.microsoft.com/office/drawing/2014/main" id="{9C084346-D6D1-314C-8AE0-09DC6EF61799}"/>
              </a:ext>
            </a:extLst>
          </p:cNvPr>
          <p:cNvSpPr txBox="1"/>
          <p:nvPr userDrawn="1"/>
        </p:nvSpPr>
        <p:spPr>
          <a:xfrm>
            <a:off x="9252390" y="5291525"/>
            <a:ext cx="2523575" cy="338554"/>
          </a:xfrm>
          <a:prstGeom prst="rect">
            <a:avLst/>
          </a:prstGeom>
          <a:noFill/>
        </p:spPr>
        <p:txBody>
          <a:bodyPr wrap="square" rtlCol="0">
            <a:spAutoFit/>
          </a:bodyPr>
          <a:lstStyle/>
          <a:p>
            <a:r>
              <a:rPr lang="en-US" sz="1600" b="1" dirty="0">
                <a:hlinkClick r:id="rId7"/>
              </a:rPr>
              <a:t>SarclisaHCP.com </a:t>
            </a:r>
            <a:endParaRPr lang="en-US" sz="1600" b="1" dirty="0"/>
          </a:p>
        </p:txBody>
      </p:sp>
    </p:spTree>
    <p:extLst>
      <p:ext uri="{BB962C8B-B14F-4D97-AF65-F5344CB8AC3E}">
        <p14:creationId xmlns:p14="http://schemas.microsoft.com/office/powerpoint/2010/main" val="24414180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2B1094-A78A-4BE6-869B-9BE4ED37E23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1A6DBD4-2EDD-4F56-87C4-AC843F9E958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E96F7B-B226-4055-9C08-B81D675EAAC9}"/>
              </a:ext>
            </a:extLst>
          </p:cNvPr>
          <p:cNvSpPr>
            <a:spLocks noGrp="1"/>
          </p:cNvSpPr>
          <p:nvPr>
            <p:ph type="dt" sz="half" idx="10"/>
          </p:nvPr>
        </p:nvSpPr>
        <p:spPr/>
        <p:txBody>
          <a:bodyPr/>
          <a:lstStyle/>
          <a:p>
            <a:fld id="{25BC9A61-826A-4282-B440-ABA84DBFE7B3}" type="datetimeFigureOut">
              <a:rPr lang="en-US" smtClean="0"/>
              <a:t>3/23/21</a:t>
            </a:fld>
            <a:endParaRPr lang="en-US"/>
          </a:p>
        </p:txBody>
      </p:sp>
      <p:sp>
        <p:nvSpPr>
          <p:cNvPr id="5" name="Footer Placeholder 4">
            <a:extLst>
              <a:ext uri="{FF2B5EF4-FFF2-40B4-BE49-F238E27FC236}">
                <a16:creationId xmlns:a16="http://schemas.microsoft.com/office/drawing/2014/main" id="{1AF463DE-522D-4F77-95CC-DAB8A6154D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0CA5F8F-A7C3-4BF0-A394-C4FF9319F789}"/>
              </a:ext>
            </a:extLst>
          </p:cNvPr>
          <p:cNvSpPr>
            <a:spLocks noGrp="1"/>
          </p:cNvSpPr>
          <p:nvPr>
            <p:ph type="sldNum" sz="quarter" idx="12"/>
          </p:nvPr>
        </p:nvSpPr>
        <p:spPr/>
        <p:txBody>
          <a:bodyPr/>
          <a:lstStyle/>
          <a:p>
            <a:fld id="{A715AA91-FDB2-4E2F-93D0-772275B6528F}" type="slidenum">
              <a:rPr lang="en-US" smtClean="0"/>
              <a:t>‹#›</a:t>
            </a:fld>
            <a:endParaRPr lang="en-US"/>
          </a:p>
        </p:txBody>
      </p:sp>
    </p:spTree>
    <p:extLst>
      <p:ext uri="{BB962C8B-B14F-4D97-AF65-F5344CB8AC3E}">
        <p14:creationId xmlns:p14="http://schemas.microsoft.com/office/powerpoint/2010/main" val="34241118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4984E31-FF99-425D-9B9D-B05F9053DC2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D3BFC2A-5DC2-44B3-86B0-B0018751B65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0E5F7B-B61E-4A65-B73E-1151CDDD328E}"/>
              </a:ext>
            </a:extLst>
          </p:cNvPr>
          <p:cNvSpPr>
            <a:spLocks noGrp="1"/>
          </p:cNvSpPr>
          <p:nvPr>
            <p:ph type="dt" sz="half" idx="10"/>
          </p:nvPr>
        </p:nvSpPr>
        <p:spPr/>
        <p:txBody>
          <a:bodyPr/>
          <a:lstStyle/>
          <a:p>
            <a:fld id="{25BC9A61-826A-4282-B440-ABA84DBFE7B3}" type="datetimeFigureOut">
              <a:rPr lang="en-US" smtClean="0"/>
              <a:t>3/23/21</a:t>
            </a:fld>
            <a:endParaRPr lang="en-US"/>
          </a:p>
        </p:txBody>
      </p:sp>
      <p:sp>
        <p:nvSpPr>
          <p:cNvPr id="5" name="Footer Placeholder 4">
            <a:extLst>
              <a:ext uri="{FF2B5EF4-FFF2-40B4-BE49-F238E27FC236}">
                <a16:creationId xmlns:a16="http://schemas.microsoft.com/office/drawing/2014/main" id="{5EEDA9F6-9224-465C-B954-2144F5BFBB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7C46E0-DFDF-457C-86CC-4F492F3DE6C7}"/>
              </a:ext>
            </a:extLst>
          </p:cNvPr>
          <p:cNvSpPr>
            <a:spLocks noGrp="1"/>
          </p:cNvSpPr>
          <p:nvPr>
            <p:ph type="sldNum" sz="quarter" idx="12"/>
          </p:nvPr>
        </p:nvSpPr>
        <p:spPr/>
        <p:txBody>
          <a:bodyPr/>
          <a:lstStyle/>
          <a:p>
            <a:fld id="{A715AA91-FDB2-4E2F-93D0-772275B6528F}" type="slidenum">
              <a:rPr lang="en-US" smtClean="0"/>
              <a:t>‹#›</a:t>
            </a:fld>
            <a:endParaRPr lang="en-US"/>
          </a:p>
        </p:txBody>
      </p:sp>
    </p:spTree>
    <p:extLst>
      <p:ext uri="{BB962C8B-B14F-4D97-AF65-F5344CB8AC3E}">
        <p14:creationId xmlns:p14="http://schemas.microsoft.com/office/powerpoint/2010/main" val="7468780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525E9D6-9816-EC4E-8382-E0B50537471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6100" y="426355"/>
            <a:ext cx="4406181" cy="1212439"/>
          </a:xfrm>
          <a:prstGeom prst="rect">
            <a:avLst/>
          </a:prstGeom>
        </p:spPr>
      </p:pic>
      <p:sp>
        <p:nvSpPr>
          <p:cNvPr id="8" name="TextBox 7">
            <a:extLst>
              <a:ext uri="{FF2B5EF4-FFF2-40B4-BE49-F238E27FC236}">
                <a16:creationId xmlns:a16="http://schemas.microsoft.com/office/drawing/2014/main" id="{D265D74E-BCC3-5E46-A6EE-5B69EAC512FE}"/>
              </a:ext>
            </a:extLst>
          </p:cNvPr>
          <p:cNvSpPr txBox="1"/>
          <p:nvPr userDrawn="1"/>
        </p:nvSpPr>
        <p:spPr>
          <a:xfrm>
            <a:off x="918358" y="1504208"/>
            <a:ext cx="10054442" cy="1200329"/>
          </a:xfrm>
          <a:prstGeom prst="rect">
            <a:avLst/>
          </a:prstGeom>
          <a:noFill/>
        </p:spPr>
        <p:txBody>
          <a:bodyPr wrap="square" rtlCol="0">
            <a:spAutoFit/>
          </a:bodyPr>
          <a:lstStyle/>
          <a:p>
            <a:r>
              <a:rPr lang="en-US" dirty="0"/>
              <a:t>Sanofi Genzyme is the specialty care global business unit of Sanofi. We help people with debilitating complex condition that are often difficult to diagnose and treat. Our approach is shaped by our physical and patient communities. We are dedicated to discovering and advancing new therapies, providing hope to patients and their families around the world.</a:t>
            </a:r>
          </a:p>
        </p:txBody>
      </p:sp>
      <p:sp>
        <p:nvSpPr>
          <p:cNvPr id="9" name="Rectangle 8"/>
          <p:cNvSpPr/>
          <p:nvPr userDrawn="1"/>
        </p:nvSpPr>
        <p:spPr>
          <a:xfrm>
            <a:off x="546100" y="6505522"/>
            <a:ext cx="7902210" cy="253916"/>
          </a:xfrm>
          <a:prstGeom prst="rect">
            <a:avLst/>
          </a:prstGeom>
        </p:spPr>
        <p:txBody>
          <a:bodyPr wrap="square">
            <a:spAutoFit/>
          </a:bodyPr>
          <a:lstStyle/>
          <a:p>
            <a:r>
              <a:rPr lang="en-US" sz="1050" dirty="0"/>
              <a:t>© 2020 </a:t>
            </a:r>
            <a:r>
              <a:rPr lang="en-US" sz="1050" dirty="0" err="1"/>
              <a:t>sanofi-aventis</a:t>
            </a:r>
            <a:r>
              <a:rPr lang="en-US" sz="1050" dirty="0"/>
              <a:t> U.S. LLC. All rights reserved. MAT-US-2018230-v1.0-08/2020</a:t>
            </a:r>
          </a:p>
        </p:txBody>
      </p:sp>
      <p:sp>
        <p:nvSpPr>
          <p:cNvPr id="10" name="Rectangle 9"/>
          <p:cNvSpPr/>
          <p:nvPr userDrawn="1"/>
        </p:nvSpPr>
        <p:spPr>
          <a:xfrm>
            <a:off x="918358" y="3045168"/>
            <a:ext cx="4073616" cy="369332"/>
          </a:xfrm>
          <a:prstGeom prst="rect">
            <a:avLst/>
          </a:prstGeom>
        </p:spPr>
        <p:txBody>
          <a:bodyPr wrap="none">
            <a:spAutoFit/>
          </a:bodyPr>
          <a:lstStyle/>
          <a:p>
            <a:pPr algn="ctr"/>
            <a:r>
              <a:rPr lang="en-US" dirty="0"/>
              <a:t>Learn more at:  </a:t>
            </a:r>
            <a:r>
              <a:rPr lang="en-US" dirty="0">
                <a:hlinkClick r:id="rId3">
                  <a:extLst>
                    <a:ext uri="{A12FA001-AC4F-418D-AE19-62706E023703}">
                      <ahyp:hlinkClr xmlns:ahyp="http://schemas.microsoft.com/office/drawing/2018/hyperlinkcolor" val="tx"/>
                    </a:ext>
                  </a:extLst>
                </a:hlinkClick>
              </a:rPr>
              <a:t>www.sanofigenzyme.com</a:t>
            </a:r>
            <a:endParaRPr lang="en-US" dirty="0"/>
          </a:p>
        </p:txBody>
      </p:sp>
      <p:pic>
        <p:nvPicPr>
          <p:cNvPr id="11" name="Picture 2" descr="ELITEK (rasburicase) IV infusion">
            <a:extLst>
              <a:ext uri="{FF2B5EF4-FFF2-40B4-BE49-F238E27FC236}">
                <a16:creationId xmlns:a16="http://schemas.microsoft.com/office/drawing/2014/main" id="{4BE0B963-D12C-F94B-85B0-9346F6770F42}"/>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484884" y="3537654"/>
            <a:ext cx="2493086" cy="164592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A57C5870-3D27-074E-A386-4FAF6B5B6272}"/>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215827" y="3644902"/>
            <a:ext cx="1559417" cy="1559417"/>
          </a:xfrm>
          <a:prstGeom prst="rect">
            <a:avLst/>
          </a:prstGeom>
        </p:spPr>
      </p:pic>
      <p:sp>
        <p:nvSpPr>
          <p:cNvPr id="13" name="TextBox 12">
            <a:extLst>
              <a:ext uri="{FF2B5EF4-FFF2-40B4-BE49-F238E27FC236}">
                <a16:creationId xmlns:a16="http://schemas.microsoft.com/office/drawing/2014/main" id="{D139AEA2-F72C-7647-9564-99D92CD896CD}"/>
              </a:ext>
            </a:extLst>
          </p:cNvPr>
          <p:cNvSpPr txBox="1"/>
          <p:nvPr userDrawn="1"/>
        </p:nvSpPr>
        <p:spPr>
          <a:xfrm>
            <a:off x="6391059" y="6074876"/>
            <a:ext cx="5485826" cy="307777"/>
          </a:xfrm>
          <a:prstGeom prst="rect">
            <a:avLst/>
          </a:prstGeom>
          <a:noFill/>
        </p:spPr>
        <p:txBody>
          <a:bodyPr wrap="square" rtlCol="0">
            <a:spAutoFit/>
          </a:bodyPr>
          <a:lstStyle/>
          <a:p>
            <a:pPr algn="ctr"/>
            <a:r>
              <a:rPr lang="en-US" sz="1400" b="1" dirty="0"/>
              <a:t>Please see full </a:t>
            </a:r>
            <a:r>
              <a:rPr lang="en-US" sz="1400" b="1" dirty="0">
                <a:hlinkClick r:id="rId6"/>
              </a:rPr>
              <a:t>Prescribing Information</a:t>
            </a:r>
            <a:r>
              <a:rPr lang="en-US" sz="1400" b="1" dirty="0"/>
              <a:t>, including Boxed WARNING.</a:t>
            </a:r>
          </a:p>
        </p:txBody>
      </p:sp>
      <p:sp>
        <p:nvSpPr>
          <p:cNvPr id="14" name="Rectangle 13">
            <a:extLst>
              <a:ext uri="{FF2B5EF4-FFF2-40B4-BE49-F238E27FC236}">
                <a16:creationId xmlns:a16="http://schemas.microsoft.com/office/drawing/2014/main" id="{25ED5EBD-CC87-2F49-80F4-DEF897149AF0}"/>
              </a:ext>
            </a:extLst>
          </p:cNvPr>
          <p:cNvSpPr/>
          <p:nvPr userDrawn="1"/>
        </p:nvSpPr>
        <p:spPr>
          <a:xfrm>
            <a:off x="0" y="0"/>
            <a:ext cx="12192000" cy="32063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355083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Rectangle 6"/>
          <p:cNvSpPr/>
          <p:nvPr userDrawn="1"/>
        </p:nvSpPr>
        <p:spPr>
          <a:xfrm>
            <a:off x="546100" y="6463610"/>
            <a:ext cx="7902210" cy="261610"/>
          </a:xfrm>
          <a:prstGeom prst="rect">
            <a:avLst/>
          </a:prstGeom>
        </p:spPr>
        <p:txBody>
          <a:bodyPr wrap="square">
            <a:spAutoFit/>
          </a:bodyPr>
          <a:lstStyle/>
          <a:p>
            <a:r>
              <a:rPr lang="en-US" sz="1050" dirty="0"/>
              <a:t>© 2020 </a:t>
            </a:r>
            <a:r>
              <a:rPr lang="en-US" sz="1050" dirty="0" err="1"/>
              <a:t>sanofi-aventis</a:t>
            </a:r>
            <a:r>
              <a:rPr lang="en-US" sz="1050" dirty="0"/>
              <a:t> U.S. LLC. All rights reserved. MAT-US-2019215-v1.0-09/2020</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04841" y="4413633"/>
            <a:ext cx="824114" cy="824114"/>
          </a:xfrm>
          <a:prstGeom prst="rect">
            <a:avLst/>
          </a:prstGeom>
        </p:spPr>
      </p:pic>
      <p:sp>
        <p:nvSpPr>
          <p:cNvPr id="9" name="Rectangle 8">
            <a:extLst>
              <a:ext uri="{FF2B5EF4-FFF2-40B4-BE49-F238E27FC236}">
                <a16:creationId xmlns:a16="http://schemas.microsoft.com/office/drawing/2014/main" id="{380CD320-3A3D-3643-8412-463462CDE25C}"/>
              </a:ext>
            </a:extLst>
          </p:cNvPr>
          <p:cNvSpPr/>
          <p:nvPr userDrawn="1"/>
        </p:nvSpPr>
        <p:spPr>
          <a:xfrm>
            <a:off x="0" y="2950055"/>
            <a:ext cx="6087979" cy="320634"/>
          </a:xfrm>
          <a:prstGeom prst="rect">
            <a:avLst/>
          </a:prstGeom>
          <a:solidFill>
            <a:srgbClr val="1C28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00089DCC-A566-7A4E-B0D3-39EBBD1B0B99}"/>
              </a:ext>
            </a:extLst>
          </p:cNvPr>
          <p:cNvSpPr/>
          <p:nvPr userDrawn="1"/>
        </p:nvSpPr>
        <p:spPr>
          <a:xfrm>
            <a:off x="6075946" y="2950055"/>
            <a:ext cx="6116053" cy="320634"/>
          </a:xfrm>
          <a:prstGeom prst="rect">
            <a:avLst/>
          </a:prstGeom>
          <a:solidFill>
            <a:srgbClr val="3F90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2" descr="ELITEK (rasburicase) IV infusion">
            <a:extLst>
              <a:ext uri="{FF2B5EF4-FFF2-40B4-BE49-F238E27FC236}">
                <a16:creationId xmlns:a16="http://schemas.microsoft.com/office/drawing/2014/main" id="{1E6DC012-8F84-4243-B73C-B1534C11EA69}"/>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854245" y="4127099"/>
            <a:ext cx="1892982" cy="124973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4C1CA5CA-2397-EE42-BB6B-9FA2B4DDABD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862694" y="4414584"/>
            <a:ext cx="822213" cy="822213"/>
          </a:xfrm>
          <a:prstGeom prst="rect">
            <a:avLst/>
          </a:prstGeom>
        </p:spPr>
      </p:pic>
      <p:pic>
        <p:nvPicPr>
          <p:cNvPr id="14" name="Picture 13">
            <a:extLst>
              <a:ext uri="{FF2B5EF4-FFF2-40B4-BE49-F238E27FC236}">
                <a16:creationId xmlns:a16="http://schemas.microsoft.com/office/drawing/2014/main" id="{1525E9D6-9816-EC4E-8382-E0B50537471B}"/>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l="9432" t="17372" r="7365" b="24835"/>
          <a:stretch/>
        </p:blipFill>
        <p:spPr>
          <a:xfrm>
            <a:off x="918358" y="96901"/>
            <a:ext cx="3189514" cy="609601"/>
          </a:xfrm>
          <a:prstGeom prst="rect">
            <a:avLst/>
          </a:prstGeom>
        </p:spPr>
      </p:pic>
      <p:sp>
        <p:nvSpPr>
          <p:cNvPr id="15" name="TextBox 14">
            <a:extLst>
              <a:ext uri="{FF2B5EF4-FFF2-40B4-BE49-F238E27FC236}">
                <a16:creationId xmlns:a16="http://schemas.microsoft.com/office/drawing/2014/main" id="{D265D74E-BCC3-5E46-A6EE-5B69EAC512FE}"/>
              </a:ext>
            </a:extLst>
          </p:cNvPr>
          <p:cNvSpPr txBox="1"/>
          <p:nvPr userDrawn="1"/>
        </p:nvSpPr>
        <p:spPr>
          <a:xfrm>
            <a:off x="918358" y="718168"/>
            <a:ext cx="10054442" cy="1077218"/>
          </a:xfrm>
          <a:prstGeom prst="rect">
            <a:avLst/>
          </a:prstGeom>
          <a:noFill/>
        </p:spPr>
        <p:txBody>
          <a:bodyPr wrap="square" rtlCol="0">
            <a:spAutoFit/>
          </a:bodyPr>
          <a:lstStyle/>
          <a:p>
            <a:r>
              <a:rPr lang="en-US" sz="1600" dirty="0"/>
              <a:t>Sanofi Genzyme is the specialty care global business unit of Sanofi. We help people with debilitating complex conditions that are often difficult to diagnose and treat. Our approach is shaped by our physician and patient communities. We are dedicated to discovering and advancing new therapies, providing hope to patients and their families around the world. </a:t>
            </a:r>
            <a:r>
              <a:rPr lang="en-US" sz="1600" b="1" dirty="0"/>
              <a:t>Learn more at</a:t>
            </a:r>
            <a:r>
              <a:rPr lang="en-US" sz="1600" dirty="0"/>
              <a:t>: </a:t>
            </a:r>
          </a:p>
        </p:txBody>
      </p:sp>
      <p:pic>
        <p:nvPicPr>
          <p:cNvPr id="18" name="Picture 17">
            <a:extLst>
              <a:ext uri="{FF2B5EF4-FFF2-40B4-BE49-F238E27FC236}">
                <a16:creationId xmlns:a16="http://schemas.microsoft.com/office/drawing/2014/main" id="{3B9CB3C7-DAE6-4B2F-9D48-E94F396109DE}"/>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800742" y="3755923"/>
            <a:ext cx="3320145" cy="1992087"/>
          </a:xfrm>
          <a:prstGeom prst="rect">
            <a:avLst/>
          </a:prstGeom>
        </p:spPr>
      </p:pic>
      <p:pic>
        <p:nvPicPr>
          <p:cNvPr id="20" name="Picture 19">
            <a:extLst>
              <a:ext uri="{FF2B5EF4-FFF2-40B4-BE49-F238E27FC236}">
                <a16:creationId xmlns:a16="http://schemas.microsoft.com/office/drawing/2014/main" id="{9E323951-82AD-4F0D-8BE9-90CA5398A130}"/>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92212" y="4004252"/>
            <a:ext cx="2340448" cy="1495429"/>
          </a:xfrm>
          <a:prstGeom prst="rect">
            <a:avLst/>
          </a:prstGeom>
        </p:spPr>
      </p:pic>
      <p:pic>
        <p:nvPicPr>
          <p:cNvPr id="3" name="Picture 2" descr="Qr code&#10;&#10;Description automatically generated">
            <a:extLst>
              <a:ext uri="{FF2B5EF4-FFF2-40B4-BE49-F238E27FC236}">
                <a16:creationId xmlns:a16="http://schemas.microsoft.com/office/drawing/2014/main" id="{250104FC-677A-3440-A285-D7E5B53AD785}"/>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9967169" y="4413633"/>
            <a:ext cx="811439" cy="811439"/>
          </a:xfrm>
          <a:prstGeom prst="rect">
            <a:avLst/>
          </a:prstGeom>
        </p:spPr>
      </p:pic>
    </p:spTree>
    <p:extLst>
      <p:ext uri="{BB962C8B-B14F-4D97-AF65-F5344CB8AC3E}">
        <p14:creationId xmlns:p14="http://schemas.microsoft.com/office/powerpoint/2010/main" val="34098885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B3EDD-2748-4139-8F15-D9E92B05906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9FE0E9F-95E1-4383-845D-4A6C6FB255DB}"/>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DBBAAFE-8EEF-4863-97A4-80114E296EB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CDBFDA6-E6AD-431A-A7D7-1F040C71FCCB}"/>
              </a:ext>
            </a:extLst>
          </p:cNvPr>
          <p:cNvSpPr>
            <a:spLocks noGrp="1"/>
          </p:cNvSpPr>
          <p:nvPr>
            <p:ph type="dt" sz="half" idx="10"/>
          </p:nvPr>
        </p:nvSpPr>
        <p:spPr/>
        <p:txBody>
          <a:bodyPr/>
          <a:lstStyle/>
          <a:p>
            <a:fld id="{25BC9A61-826A-4282-B440-ABA84DBFE7B3}" type="datetimeFigureOut">
              <a:rPr lang="en-US" smtClean="0"/>
              <a:t>3/23/21</a:t>
            </a:fld>
            <a:endParaRPr lang="en-US"/>
          </a:p>
        </p:txBody>
      </p:sp>
      <p:sp>
        <p:nvSpPr>
          <p:cNvPr id="6" name="Footer Placeholder 5">
            <a:extLst>
              <a:ext uri="{FF2B5EF4-FFF2-40B4-BE49-F238E27FC236}">
                <a16:creationId xmlns:a16="http://schemas.microsoft.com/office/drawing/2014/main" id="{3C70D534-2F13-489D-97C8-1ECAFA19278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55542F1-BCF1-4E46-A4D9-25CBA5C41509}"/>
              </a:ext>
            </a:extLst>
          </p:cNvPr>
          <p:cNvSpPr>
            <a:spLocks noGrp="1"/>
          </p:cNvSpPr>
          <p:nvPr>
            <p:ph type="sldNum" sz="quarter" idx="12"/>
          </p:nvPr>
        </p:nvSpPr>
        <p:spPr/>
        <p:txBody>
          <a:bodyPr/>
          <a:lstStyle/>
          <a:p>
            <a:fld id="{A715AA91-FDB2-4E2F-93D0-772275B6528F}" type="slidenum">
              <a:rPr lang="en-US" smtClean="0"/>
              <a:t>‹#›</a:t>
            </a:fld>
            <a:endParaRPr lang="en-US"/>
          </a:p>
        </p:txBody>
      </p:sp>
    </p:spTree>
    <p:extLst>
      <p:ext uri="{BB962C8B-B14F-4D97-AF65-F5344CB8AC3E}">
        <p14:creationId xmlns:p14="http://schemas.microsoft.com/office/powerpoint/2010/main" val="15439188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C23AFE-789B-40AB-A44E-AE7A73553AA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324641E-2988-492B-9D1E-5B5529FEB93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262E547-9E39-43F9-BA0E-B7345CC01132}"/>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2A61A3B-6B76-4618-84A7-A1388A13B25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D85061F5-B533-4214-9924-B0757DFD572D}"/>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16C19A3-B451-4138-99DE-6C700284A251}"/>
              </a:ext>
            </a:extLst>
          </p:cNvPr>
          <p:cNvSpPr>
            <a:spLocks noGrp="1"/>
          </p:cNvSpPr>
          <p:nvPr>
            <p:ph type="dt" sz="half" idx="10"/>
          </p:nvPr>
        </p:nvSpPr>
        <p:spPr/>
        <p:txBody>
          <a:bodyPr/>
          <a:lstStyle/>
          <a:p>
            <a:fld id="{25BC9A61-826A-4282-B440-ABA84DBFE7B3}" type="datetimeFigureOut">
              <a:rPr lang="en-US" smtClean="0"/>
              <a:t>3/23/21</a:t>
            </a:fld>
            <a:endParaRPr lang="en-US"/>
          </a:p>
        </p:txBody>
      </p:sp>
      <p:sp>
        <p:nvSpPr>
          <p:cNvPr id="8" name="Footer Placeholder 7">
            <a:extLst>
              <a:ext uri="{FF2B5EF4-FFF2-40B4-BE49-F238E27FC236}">
                <a16:creationId xmlns:a16="http://schemas.microsoft.com/office/drawing/2014/main" id="{995BA411-B204-4BDC-8CD7-DC050A73969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FB448D3-FA8D-4093-8FBA-EE19D1288A99}"/>
              </a:ext>
            </a:extLst>
          </p:cNvPr>
          <p:cNvSpPr>
            <a:spLocks noGrp="1"/>
          </p:cNvSpPr>
          <p:nvPr>
            <p:ph type="sldNum" sz="quarter" idx="12"/>
          </p:nvPr>
        </p:nvSpPr>
        <p:spPr/>
        <p:txBody>
          <a:bodyPr/>
          <a:lstStyle/>
          <a:p>
            <a:fld id="{A715AA91-FDB2-4E2F-93D0-772275B6528F}" type="slidenum">
              <a:rPr lang="en-US" smtClean="0"/>
              <a:t>‹#›</a:t>
            </a:fld>
            <a:endParaRPr lang="en-US"/>
          </a:p>
        </p:txBody>
      </p:sp>
    </p:spTree>
    <p:extLst>
      <p:ext uri="{BB962C8B-B14F-4D97-AF65-F5344CB8AC3E}">
        <p14:creationId xmlns:p14="http://schemas.microsoft.com/office/powerpoint/2010/main" val="34966144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1755A5-BAE0-4413-9D96-0D8F7B06AE8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EB582CC-86B8-4CD1-AD14-F8E95E154347}"/>
              </a:ext>
            </a:extLst>
          </p:cNvPr>
          <p:cNvSpPr>
            <a:spLocks noGrp="1"/>
          </p:cNvSpPr>
          <p:nvPr>
            <p:ph type="dt" sz="half" idx="10"/>
          </p:nvPr>
        </p:nvSpPr>
        <p:spPr/>
        <p:txBody>
          <a:bodyPr/>
          <a:lstStyle/>
          <a:p>
            <a:fld id="{25BC9A61-826A-4282-B440-ABA84DBFE7B3}" type="datetimeFigureOut">
              <a:rPr lang="en-US" smtClean="0"/>
              <a:t>3/23/21</a:t>
            </a:fld>
            <a:endParaRPr lang="en-US"/>
          </a:p>
        </p:txBody>
      </p:sp>
      <p:sp>
        <p:nvSpPr>
          <p:cNvPr id="4" name="Footer Placeholder 3">
            <a:extLst>
              <a:ext uri="{FF2B5EF4-FFF2-40B4-BE49-F238E27FC236}">
                <a16:creationId xmlns:a16="http://schemas.microsoft.com/office/drawing/2014/main" id="{CA03EC04-532C-42D1-8878-9D13F2203E8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E360AA3-CFB0-437E-B6FC-D26312A88F8F}"/>
              </a:ext>
            </a:extLst>
          </p:cNvPr>
          <p:cNvSpPr>
            <a:spLocks noGrp="1"/>
          </p:cNvSpPr>
          <p:nvPr>
            <p:ph type="sldNum" sz="quarter" idx="12"/>
          </p:nvPr>
        </p:nvSpPr>
        <p:spPr/>
        <p:txBody>
          <a:bodyPr/>
          <a:lstStyle/>
          <a:p>
            <a:fld id="{A715AA91-FDB2-4E2F-93D0-772275B6528F}" type="slidenum">
              <a:rPr lang="en-US" smtClean="0"/>
              <a:t>‹#›</a:t>
            </a:fld>
            <a:endParaRPr lang="en-US"/>
          </a:p>
        </p:txBody>
      </p:sp>
    </p:spTree>
    <p:extLst>
      <p:ext uri="{BB962C8B-B14F-4D97-AF65-F5344CB8AC3E}">
        <p14:creationId xmlns:p14="http://schemas.microsoft.com/office/powerpoint/2010/main" val="18684968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7645A9D-BD50-4C56-AF15-D1AEEA5841BF}"/>
              </a:ext>
            </a:extLst>
          </p:cNvPr>
          <p:cNvSpPr>
            <a:spLocks noGrp="1"/>
          </p:cNvSpPr>
          <p:nvPr>
            <p:ph type="dt" sz="half" idx="10"/>
          </p:nvPr>
        </p:nvSpPr>
        <p:spPr/>
        <p:txBody>
          <a:bodyPr/>
          <a:lstStyle/>
          <a:p>
            <a:fld id="{25BC9A61-826A-4282-B440-ABA84DBFE7B3}" type="datetimeFigureOut">
              <a:rPr lang="en-US" smtClean="0"/>
              <a:t>3/23/21</a:t>
            </a:fld>
            <a:endParaRPr lang="en-US"/>
          </a:p>
        </p:txBody>
      </p:sp>
      <p:sp>
        <p:nvSpPr>
          <p:cNvPr id="3" name="Footer Placeholder 2">
            <a:extLst>
              <a:ext uri="{FF2B5EF4-FFF2-40B4-BE49-F238E27FC236}">
                <a16:creationId xmlns:a16="http://schemas.microsoft.com/office/drawing/2014/main" id="{1700BEC3-A534-4EDB-9550-0ED605160DD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9A27A3B-5FA9-4EEF-8D94-74CB3D671981}"/>
              </a:ext>
            </a:extLst>
          </p:cNvPr>
          <p:cNvSpPr>
            <a:spLocks noGrp="1"/>
          </p:cNvSpPr>
          <p:nvPr>
            <p:ph type="sldNum" sz="quarter" idx="12"/>
          </p:nvPr>
        </p:nvSpPr>
        <p:spPr/>
        <p:txBody>
          <a:bodyPr/>
          <a:lstStyle/>
          <a:p>
            <a:fld id="{A715AA91-FDB2-4E2F-93D0-772275B6528F}" type="slidenum">
              <a:rPr lang="en-US" smtClean="0"/>
              <a:t>‹#›</a:t>
            </a:fld>
            <a:endParaRPr lang="en-US"/>
          </a:p>
        </p:txBody>
      </p:sp>
    </p:spTree>
    <p:extLst>
      <p:ext uri="{BB962C8B-B14F-4D97-AF65-F5344CB8AC3E}">
        <p14:creationId xmlns:p14="http://schemas.microsoft.com/office/powerpoint/2010/main" val="24968079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47E62-7BAD-43AC-96B3-3BBD9A1A8A1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09AFBA3-F8CA-433F-B9FC-2FA64837136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BCA8206-5089-4800-8418-7D2086B0B5C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2301DE5-AF84-4366-A1A1-C0E251B41AD0}"/>
              </a:ext>
            </a:extLst>
          </p:cNvPr>
          <p:cNvSpPr>
            <a:spLocks noGrp="1"/>
          </p:cNvSpPr>
          <p:nvPr>
            <p:ph type="dt" sz="half" idx="10"/>
          </p:nvPr>
        </p:nvSpPr>
        <p:spPr/>
        <p:txBody>
          <a:bodyPr/>
          <a:lstStyle/>
          <a:p>
            <a:fld id="{25BC9A61-826A-4282-B440-ABA84DBFE7B3}" type="datetimeFigureOut">
              <a:rPr lang="en-US" smtClean="0"/>
              <a:t>3/23/21</a:t>
            </a:fld>
            <a:endParaRPr lang="en-US"/>
          </a:p>
        </p:txBody>
      </p:sp>
      <p:sp>
        <p:nvSpPr>
          <p:cNvPr id="6" name="Footer Placeholder 5">
            <a:extLst>
              <a:ext uri="{FF2B5EF4-FFF2-40B4-BE49-F238E27FC236}">
                <a16:creationId xmlns:a16="http://schemas.microsoft.com/office/drawing/2014/main" id="{3A3B3CB5-666C-4A24-A837-C1027AE98A2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E85CFF2-BA68-480C-B299-8008C6A0DF82}"/>
              </a:ext>
            </a:extLst>
          </p:cNvPr>
          <p:cNvSpPr>
            <a:spLocks noGrp="1"/>
          </p:cNvSpPr>
          <p:nvPr>
            <p:ph type="sldNum" sz="quarter" idx="12"/>
          </p:nvPr>
        </p:nvSpPr>
        <p:spPr/>
        <p:txBody>
          <a:bodyPr/>
          <a:lstStyle/>
          <a:p>
            <a:fld id="{A715AA91-FDB2-4E2F-93D0-772275B6528F}" type="slidenum">
              <a:rPr lang="en-US" smtClean="0"/>
              <a:t>‹#›</a:t>
            </a:fld>
            <a:endParaRPr lang="en-US"/>
          </a:p>
        </p:txBody>
      </p:sp>
    </p:spTree>
    <p:extLst>
      <p:ext uri="{BB962C8B-B14F-4D97-AF65-F5344CB8AC3E}">
        <p14:creationId xmlns:p14="http://schemas.microsoft.com/office/powerpoint/2010/main" val="35132568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3BCE75-72EA-4E31-B497-B3BEAD7B171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3921C9E-1970-41E7-9A9F-247299734DA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7BB5F66-0D8E-47CC-A570-BE91DCA4EF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0540F96-EC62-485C-AC98-12F1B67B2465}"/>
              </a:ext>
            </a:extLst>
          </p:cNvPr>
          <p:cNvSpPr>
            <a:spLocks noGrp="1"/>
          </p:cNvSpPr>
          <p:nvPr>
            <p:ph type="dt" sz="half" idx="10"/>
          </p:nvPr>
        </p:nvSpPr>
        <p:spPr/>
        <p:txBody>
          <a:bodyPr/>
          <a:lstStyle/>
          <a:p>
            <a:fld id="{25BC9A61-826A-4282-B440-ABA84DBFE7B3}" type="datetimeFigureOut">
              <a:rPr lang="en-US" smtClean="0"/>
              <a:t>3/23/21</a:t>
            </a:fld>
            <a:endParaRPr lang="en-US"/>
          </a:p>
        </p:txBody>
      </p:sp>
      <p:sp>
        <p:nvSpPr>
          <p:cNvPr id="6" name="Footer Placeholder 5">
            <a:extLst>
              <a:ext uri="{FF2B5EF4-FFF2-40B4-BE49-F238E27FC236}">
                <a16:creationId xmlns:a16="http://schemas.microsoft.com/office/drawing/2014/main" id="{5BE899CE-611D-463A-BD4F-5D11D1D1A37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D6CF817-4BE6-4407-9014-2520D5AF2C1B}"/>
              </a:ext>
            </a:extLst>
          </p:cNvPr>
          <p:cNvSpPr>
            <a:spLocks noGrp="1"/>
          </p:cNvSpPr>
          <p:nvPr>
            <p:ph type="sldNum" sz="quarter" idx="12"/>
          </p:nvPr>
        </p:nvSpPr>
        <p:spPr/>
        <p:txBody>
          <a:bodyPr/>
          <a:lstStyle/>
          <a:p>
            <a:fld id="{A715AA91-FDB2-4E2F-93D0-772275B6528F}" type="slidenum">
              <a:rPr lang="en-US" smtClean="0"/>
              <a:t>‹#›</a:t>
            </a:fld>
            <a:endParaRPr lang="en-US"/>
          </a:p>
        </p:txBody>
      </p:sp>
    </p:spTree>
    <p:extLst>
      <p:ext uri="{BB962C8B-B14F-4D97-AF65-F5344CB8AC3E}">
        <p14:creationId xmlns:p14="http://schemas.microsoft.com/office/powerpoint/2010/main" val="4893635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A9B8F77-5B0C-4EC0-9025-C4025A24FBA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7AC8E1E-53DC-441C-8C0F-77A28037F73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7AA808-F342-40F5-9483-23EA9439057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BC9A61-826A-4282-B440-ABA84DBFE7B3}" type="datetimeFigureOut">
              <a:rPr lang="en-US" smtClean="0"/>
              <a:t>3/23/21</a:t>
            </a:fld>
            <a:endParaRPr lang="en-US"/>
          </a:p>
        </p:txBody>
      </p:sp>
      <p:sp>
        <p:nvSpPr>
          <p:cNvPr id="5" name="Footer Placeholder 4">
            <a:extLst>
              <a:ext uri="{FF2B5EF4-FFF2-40B4-BE49-F238E27FC236}">
                <a16:creationId xmlns:a16="http://schemas.microsoft.com/office/drawing/2014/main" id="{7BBB1261-8F93-4341-8CAC-188CABFACF1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264BC0A-5B50-4497-BBA6-CADD10225FC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15AA91-FDB2-4E2F-93D0-772275B6528F}" type="slidenum">
              <a:rPr lang="en-US" smtClean="0"/>
              <a:t>‹#›</a:t>
            </a:fld>
            <a:endParaRPr lang="en-US"/>
          </a:p>
        </p:txBody>
      </p:sp>
    </p:spTree>
    <p:extLst>
      <p:ext uri="{BB962C8B-B14F-4D97-AF65-F5344CB8AC3E}">
        <p14:creationId xmlns:p14="http://schemas.microsoft.com/office/powerpoint/2010/main" val="27282767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www.sanofigenzyme.com/" TargetMode="External"/><Relationship Id="rId3" Type="http://schemas.openxmlformats.org/officeDocument/2006/relationships/hyperlink" Target="http://www.sarclisahcp.com/" TargetMode="External"/><Relationship Id="rId7" Type="http://schemas.openxmlformats.org/officeDocument/2006/relationships/hyperlink" Target="https://www.elitekpro.com/" TargetMode="External"/><Relationship Id="rId2" Type="http://schemas.openxmlformats.org/officeDocument/2006/relationships/hyperlink" Target="http://products.sanofi.us/Sarclisa/sarclisa.pdf" TargetMode="External"/><Relationship Id="rId1" Type="http://schemas.openxmlformats.org/officeDocument/2006/relationships/slideLayout" Target="../slideLayouts/slideLayout3.xml"/><Relationship Id="rId6" Type="http://schemas.openxmlformats.org/officeDocument/2006/relationships/hyperlink" Target="http://products.sanofi.us/elitek/Elitek.html" TargetMode="External"/><Relationship Id="rId11" Type="http://schemas.openxmlformats.org/officeDocument/2006/relationships/image" Target="../media/image11.jpeg"/><Relationship Id="rId5" Type="http://schemas.openxmlformats.org/officeDocument/2006/relationships/hyperlink" Target="http://products.sanofi.us/Mozobil/mozobil.html" TargetMode="External"/><Relationship Id="rId10" Type="http://schemas.openxmlformats.org/officeDocument/2006/relationships/image" Target="../media/image10.jpeg"/><Relationship Id="rId4" Type="http://schemas.openxmlformats.org/officeDocument/2006/relationships/hyperlink" Target="https://www.mozobil.com/healthcare/about-mozobil" TargetMode="External"/><Relationship Id="rId9" Type="http://schemas.openxmlformats.org/officeDocument/2006/relationships/image" Target="../media/image9.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75DE4BFC-43C0-4D06-90DB-3107CF5AF7B8}"/>
              </a:ext>
            </a:extLst>
          </p:cNvPr>
          <p:cNvSpPr txBox="1"/>
          <p:nvPr/>
        </p:nvSpPr>
        <p:spPr>
          <a:xfrm>
            <a:off x="2259776" y="5600612"/>
            <a:ext cx="2523575" cy="307777"/>
          </a:xfrm>
          <a:prstGeom prst="rect">
            <a:avLst/>
          </a:prstGeom>
          <a:noFill/>
        </p:spPr>
        <p:txBody>
          <a:bodyPr wrap="square" rtlCol="0">
            <a:spAutoFit/>
          </a:bodyPr>
          <a:lstStyle/>
          <a:p>
            <a:pPr algn="l"/>
            <a:r>
              <a:rPr lang="en-US" sz="1400" b="1" dirty="0">
                <a:hlinkClick r:id="rId2"/>
              </a:rPr>
              <a:t>Prescribing Information</a:t>
            </a:r>
            <a:endParaRPr lang="en-US" sz="1400" b="1" dirty="0"/>
          </a:p>
        </p:txBody>
      </p:sp>
      <p:sp>
        <p:nvSpPr>
          <p:cNvPr id="16" name="TextBox 15">
            <a:extLst>
              <a:ext uri="{FF2B5EF4-FFF2-40B4-BE49-F238E27FC236}">
                <a16:creationId xmlns:a16="http://schemas.microsoft.com/office/drawing/2014/main" id="{CB4D339C-CA4B-41A5-9EDD-9E1CBDF7AE1D}"/>
              </a:ext>
            </a:extLst>
          </p:cNvPr>
          <p:cNvSpPr txBox="1"/>
          <p:nvPr/>
        </p:nvSpPr>
        <p:spPr>
          <a:xfrm>
            <a:off x="2259776" y="5356211"/>
            <a:ext cx="2523575" cy="307777"/>
          </a:xfrm>
          <a:prstGeom prst="rect">
            <a:avLst/>
          </a:prstGeom>
          <a:noFill/>
        </p:spPr>
        <p:txBody>
          <a:bodyPr wrap="square" rtlCol="0">
            <a:spAutoFit/>
          </a:bodyPr>
          <a:lstStyle/>
          <a:p>
            <a:pPr algn="l"/>
            <a:r>
              <a:rPr lang="en-US" sz="1400" b="1" dirty="0">
                <a:hlinkClick r:id="rId3"/>
              </a:rPr>
              <a:t>SarclisaHCP.com </a:t>
            </a:r>
            <a:endParaRPr lang="en-US" sz="1400" b="1" dirty="0"/>
          </a:p>
        </p:txBody>
      </p:sp>
      <p:sp>
        <p:nvSpPr>
          <p:cNvPr id="23" name="Rectangle 22">
            <a:extLst>
              <a:ext uri="{FF2B5EF4-FFF2-40B4-BE49-F238E27FC236}">
                <a16:creationId xmlns:a16="http://schemas.microsoft.com/office/drawing/2014/main" id="{5419907E-748D-4E26-B923-9B9ED9632C63}"/>
              </a:ext>
            </a:extLst>
          </p:cNvPr>
          <p:cNvSpPr/>
          <p:nvPr/>
        </p:nvSpPr>
        <p:spPr>
          <a:xfrm>
            <a:off x="9891793" y="5356211"/>
            <a:ext cx="1151854" cy="307777"/>
          </a:xfrm>
          <a:prstGeom prst="rect">
            <a:avLst/>
          </a:prstGeom>
        </p:spPr>
        <p:txBody>
          <a:bodyPr wrap="none">
            <a:spAutoFit/>
          </a:bodyPr>
          <a:lstStyle/>
          <a:p>
            <a:r>
              <a:rPr lang="en-US" sz="1400" b="1" dirty="0">
                <a:latin typeface="+mn-lt"/>
                <a:hlinkClick r:id="rId4"/>
              </a:rPr>
              <a:t>Mozobil.com</a:t>
            </a:r>
            <a:endParaRPr lang="en-US" sz="1400" b="1" dirty="0">
              <a:latin typeface="+mn-lt"/>
            </a:endParaRPr>
          </a:p>
        </p:txBody>
      </p:sp>
      <p:sp>
        <p:nvSpPr>
          <p:cNvPr id="24" name="TextBox 23">
            <a:hlinkClick r:id="rId5"/>
            <a:extLst>
              <a:ext uri="{FF2B5EF4-FFF2-40B4-BE49-F238E27FC236}">
                <a16:creationId xmlns:a16="http://schemas.microsoft.com/office/drawing/2014/main" id="{6E53CF08-B901-49A2-832C-0A9263366A95}"/>
              </a:ext>
            </a:extLst>
          </p:cNvPr>
          <p:cNvSpPr txBox="1"/>
          <p:nvPr/>
        </p:nvSpPr>
        <p:spPr>
          <a:xfrm>
            <a:off x="9891793" y="5600612"/>
            <a:ext cx="1940659" cy="307777"/>
          </a:xfrm>
          <a:prstGeom prst="rect">
            <a:avLst/>
          </a:prstGeom>
          <a:noFill/>
        </p:spPr>
        <p:txBody>
          <a:bodyPr wrap="none" rtlCol="0">
            <a:spAutoFit/>
          </a:bodyPr>
          <a:lstStyle/>
          <a:p>
            <a:pPr marL="0" algn="l" defTabSz="914400" rtl="0" eaLnBrk="1" latinLnBrk="0" hangingPunct="1"/>
            <a:r>
              <a:rPr lang="en-US" sz="1400" b="1" kern="1200" dirty="0">
                <a:solidFill>
                  <a:schemeClr val="tx1"/>
                </a:solidFill>
                <a:latin typeface="+mn-lt"/>
                <a:ea typeface="+mn-ea"/>
                <a:cs typeface="+mn-cs"/>
                <a:hlinkClick r:id="rId5"/>
              </a:rPr>
              <a:t>Prescribing Information</a:t>
            </a:r>
            <a:endParaRPr lang="en-US" sz="1400" b="1" kern="1200" dirty="0">
              <a:solidFill>
                <a:schemeClr val="tx1"/>
              </a:solidFill>
              <a:latin typeface="+mn-lt"/>
              <a:ea typeface="+mn-ea"/>
              <a:cs typeface="+mn-cs"/>
            </a:endParaRPr>
          </a:p>
        </p:txBody>
      </p:sp>
      <p:sp>
        <p:nvSpPr>
          <p:cNvPr id="25" name="TextBox 24">
            <a:extLst>
              <a:ext uri="{FF2B5EF4-FFF2-40B4-BE49-F238E27FC236}">
                <a16:creationId xmlns:a16="http://schemas.microsoft.com/office/drawing/2014/main" id="{7EF5B516-2F8D-4AB7-A5D0-A8E9B5726F8B}"/>
              </a:ext>
            </a:extLst>
          </p:cNvPr>
          <p:cNvSpPr txBox="1"/>
          <p:nvPr/>
        </p:nvSpPr>
        <p:spPr>
          <a:xfrm>
            <a:off x="5862694" y="5600612"/>
            <a:ext cx="2254312" cy="523220"/>
          </a:xfrm>
          <a:prstGeom prst="rect">
            <a:avLst/>
          </a:prstGeom>
          <a:noFill/>
        </p:spPr>
        <p:txBody>
          <a:bodyPr wrap="square" rtlCol="0">
            <a:spAutoFit/>
          </a:bodyPr>
          <a:lstStyle/>
          <a:p>
            <a:pPr algn="l"/>
            <a:r>
              <a:rPr lang="en-US" sz="1400" b="1" dirty="0">
                <a:hlinkClick r:id="rId6"/>
              </a:rPr>
              <a:t>Prescribing Information</a:t>
            </a:r>
            <a:r>
              <a:rPr lang="en-US" sz="1400" b="1" dirty="0"/>
              <a:t>, including Boxed WARNING.</a:t>
            </a:r>
          </a:p>
        </p:txBody>
      </p:sp>
      <p:sp>
        <p:nvSpPr>
          <p:cNvPr id="26" name="TextBox 25">
            <a:extLst>
              <a:ext uri="{FF2B5EF4-FFF2-40B4-BE49-F238E27FC236}">
                <a16:creationId xmlns:a16="http://schemas.microsoft.com/office/drawing/2014/main" id="{F4DF2788-4428-417B-B5D6-89849424583A}"/>
              </a:ext>
            </a:extLst>
          </p:cNvPr>
          <p:cNvSpPr txBox="1"/>
          <p:nvPr/>
        </p:nvSpPr>
        <p:spPr>
          <a:xfrm>
            <a:off x="5862694" y="5356211"/>
            <a:ext cx="2129509" cy="307777"/>
          </a:xfrm>
          <a:prstGeom prst="rect">
            <a:avLst/>
          </a:prstGeom>
          <a:noFill/>
        </p:spPr>
        <p:txBody>
          <a:bodyPr wrap="square" rtlCol="0">
            <a:spAutoFit/>
          </a:bodyPr>
          <a:lstStyle/>
          <a:p>
            <a:r>
              <a:rPr lang="en-US" sz="1400" b="1" dirty="0">
                <a:hlinkClick r:id="rId7"/>
              </a:rPr>
              <a:t>Elitekpro.com</a:t>
            </a:r>
            <a:endParaRPr lang="en-US" sz="1400" b="1" dirty="0"/>
          </a:p>
        </p:txBody>
      </p:sp>
      <p:sp>
        <p:nvSpPr>
          <p:cNvPr id="27" name="TextBox 26">
            <a:extLst>
              <a:ext uri="{FF2B5EF4-FFF2-40B4-BE49-F238E27FC236}">
                <a16:creationId xmlns:a16="http://schemas.microsoft.com/office/drawing/2014/main" id="{7A2F6E7D-B855-49D9-B7C4-38F4AD78BAD9}"/>
              </a:ext>
            </a:extLst>
          </p:cNvPr>
          <p:cNvSpPr txBox="1"/>
          <p:nvPr/>
        </p:nvSpPr>
        <p:spPr>
          <a:xfrm>
            <a:off x="2245499" y="1441966"/>
            <a:ext cx="2322367" cy="338554"/>
          </a:xfrm>
          <a:prstGeom prst="rect">
            <a:avLst/>
          </a:prstGeom>
          <a:noFill/>
        </p:spPr>
        <p:txBody>
          <a:bodyPr wrap="none" rtlCol="0">
            <a:spAutoFit/>
          </a:bodyPr>
          <a:lstStyle/>
          <a:p>
            <a:r>
              <a:rPr lang="en-US" sz="1600" dirty="0">
                <a:hlinkClick r:id="rId8">
                  <a:extLst>
                    <a:ext uri="{A12FA001-AC4F-418D-AE19-62706E023703}">
                      <ahyp:hlinkClr xmlns:ahyp="http://schemas.microsoft.com/office/drawing/2018/hyperlinkcolor" val="tx"/>
                    </a:ext>
                  </a:extLst>
                </a:hlinkClick>
              </a:rPr>
              <a:t>www.sanofigenzyme.com</a:t>
            </a:r>
            <a:endParaRPr lang="en-US" sz="1600" dirty="0"/>
          </a:p>
        </p:txBody>
      </p:sp>
      <p:sp>
        <p:nvSpPr>
          <p:cNvPr id="2" name="Rectangle 1">
            <a:extLst>
              <a:ext uri="{FF2B5EF4-FFF2-40B4-BE49-F238E27FC236}">
                <a16:creationId xmlns:a16="http://schemas.microsoft.com/office/drawing/2014/main" id="{B47EAB0B-592F-4A01-ADE8-E311AF86E0E5}"/>
              </a:ext>
            </a:extLst>
          </p:cNvPr>
          <p:cNvSpPr/>
          <p:nvPr/>
        </p:nvSpPr>
        <p:spPr>
          <a:xfrm>
            <a:off x="1116757" y="1881010"/>
            <a:ext cx="6096000" cy="1169551"/>
          </a:xfrm>
          <a:prstGeom prst="rect">
            <a:avLst/>
          </a:prstGeom>
        </p:spPr>
        <p:txBody>
          <a:bodyPr>
            <a:spAutoFit/>
          </a:bodyPr>
          <a:lstStyle/>
          <a:p>
            <a:r>
              <a:rPr lang="en-US" sz="1400" b="1" dirty="0"/>
              <a:t>Contact info:</a:t>
            </a:r>
          </a:p>
          <a:p>
            <a:r>
              <a:rPr lang="en-US" sz="1400" dirty="0"/>
              <a:t>Theo Fouts</a:t>
            </a:r>
          </a:p>
          <a:p>
            <a:r>
              <a:rPr lang="en-US" sz="1400" dirty="0"/>
              <a:t>843-442-9129</a:t>
            </a:r>
          </a:p>
          <a:p>
            <a:r>
              <a:rPr lang="en-US" sz="1400" dirty="0"/>
              <a:t>Theo.fouts@sanofi.com</a:t>
            </a:r>
          </a:p>
          <a:p>
            <a:endParaRPr lang="en-US" sz="1400" dirty="0"/>
          </a:p>
        </p:txBody>
      </p:sp>
      <p:sp>
        <p:nvSpPr>
          <p:cNvPr id="3" name="Rectangle 2">
            <a:extLst>
              <a:ext uri="{FF2B5EF4-FFF2-40B4-BE49-F238E27FC236}">
                <a16:creationId xmlns:a16="http://schemas.microsoft.com/office/drawing/2014/main" id="{E4F43070-5649-4BC8-BF96-1A5F2A50A2FD}"/>
              </a:ext>
            </a:extLst>
          </p:cNvPr>
          <p:cNvSpPr/>
          <p:nvPr/>
        </p:nvSpPr>
        <p:spPr>
          <a:xfrm>
            <a:off x="5069006" y="1851149"/>
            <a:ext cx="5009801" cy="954107"/>
          </a:xfrm>
          <a:prstGeom prst="rect">
            <a:avLst/>
          </a:prstGeom>
        </p:spPr>
        <p:txBody>
          <a:bodyPr wrap="square">
            <a:spAutoFit/>
          </a:bodyPr>
          <a:lstStyle/>
          <a:p>
            <a:r>
              <a:rPr lang="en-US" sz="1400" b="1" i="0" u="none" strike="noStrike" dirty="0">
                <a:solidFill>
                  <a:srgbClr val="212121"/>
                </a:solidFill>
                <a:effectLst/>
                <a:latin typeface="-apple-system"/>
              </a:rPr>
              <a:t>Contact info:</a:t>
            </a:r>
          </a:p>
          <a:p>
            <a:r>
              <a:rPr lang="en-US" sz="1400" b="0" i="0" u="none" strike="noStrike" dirty="0">
                <a:solidFill>
                  <a:srgbClr val="212121"/>
                </a:solidFill>
                <a:effectLst/>
                <a:latin typeface="-apple-system"/>
              </a:rPr>
              <a:t>Sarah Johnson</a:t>
            </a:r>
          </a:p>
          <a:p>
            <a:r>
              <a:rPr lang="en-US" sz="1400" dirty="0"/>
              <a:t>904-881-7010</a:t>
            </a:r>
          </a:p>
          <a:p>
            <a:r>
              <a:rPr lang="en-US" sz="1400" dirty="0"/>
              <a:t>sarah.johnson3@sanofi.com</a:t>
            </a:r>
          </a:p>
        </p:txBody>
      </p:sp>
      <p:pic>
        <p:nvPicPr>
          <p:cNvPr id="13" name="Picture 12">
            <a:extLst>
              <a:ext uri="{FF2B5EF4-FFF2-40B4-BE49-F238E27FC236}">
                <a16:creationId xmlns:a16="http://schemas.microsoft.com/office/drawing/2014/main" id="{8788EE32-0866-4B41-95D4-B6FEFCF8608C}"/>
              </a:ext>
            </a:extLst>
          </p:cNvPr>
          <p:cNvPicPr>
            <a:picLocks noChangeAspect="1"/>
          </p:cNvPicPr>
          <p:nvPr/>
        </p:nvPicPr>
        <p:blipFill>
          <a:blip r:embed="rId9"/>
          <a:stretch>
            <a:fillRect/>
          </a:stretch>
        </p:blipFill>
        <p:spPr>
          <a:xfrm>
            <a:off x="3063131" y="1862248"/>
            <a:ext cx="916864" cy="916864"/>
          </a:xfrm>
          <a:prstGeom prst="rect">
            <a:avLst/>
          </a:prstGeom>
        </p:spPr>
      </p:pic>
      <p:pic>
        <p:nvPicPr>
          <p:cNvPr id="14" name="Picture 13">
            <a:extLst>
              <a:ext uri="{FF2B5EF4-FFF2-40B4-BE49-F238E27FC236}">
                <a16:creationId xmlns:a16="http://schemas.microsoft.com/office/drawing/2014/main" id="{425C4004-9E6E-4E8C-B9C6-14EE29F4805B}"/>
              </a:ext>
            </a:extLst>
          </p:cNvPr>
          <p:cNvPicPr>
            <a:picLocks noChangeAspect="1"/>
          </p:cNvPicPr>
          <p:nvPr/>
        </p:nvPicPr>
        <p:blipFill>
          <a:blip r:embed="rId9"/>
          <a:stretch>
            <a:fillRect/>
          </a:stretch>
        </p:blipFill>
        <p:spPr>
          <a:xfrm>
            <a:off x="7352742" y="1877050"/>
            <a:ext cx="916864" cy="916864"/>
          </a:xfrm>
          <a:prstGeom prst="rect">
            <a:avLst/>
          </a:prstGeom>
        </p:spPr>
      </p:pic>
      <p:pic>
        <p:nvPicPr>
          <p:cNvPr id="5" name="Picture 4">
            <a:extLst>
              <a:ext uri="{FF2B5EF4-FFF2-40B4-BE49-F238E27FC236}">
                <a16:creationId xmlns:a16="http://schemas.microsoft.com/office/drawing/2014/main" id="{EC623C4C-493C-4143-8636-A6088BC5C473}"/>
              </a:ext>
            </a:extLst>
          </p:cNvPr>
          <p:cNvPicPr>
            <a:picLocks noChangeAspect="1"/>
          </p:cNvPicPr>
          <p:nvPr/>
        </p:nvPicPr>
        <p:blipFill>
          <a:blip r:embed="rId10"/>
          <a:stretch>
            <a:fillRect/>
          </a:stretch>
        </p:blipFill>
        <p:spPr>
          <a:xfrm>
            <a:off x="7335735" y="1619250"/>
            <a:ext cx="966033" cy="1240216"/>
          </a:xfrm>
          <a:prstGeom prst="rect">
            <a:avLst/>
          </a:prstGeom>
        </p:spPr>
      </p:pic>
      <p:pic>
        <p:nvPicPr>
          <p:cNvPr id="7" name="Picture 6">
            <a:extLst>
              <a:ext uri="{FF2B5EF4-FFF2-40B4-BE49-F238E27FC236}">
                <a16:creationId xmlns:a16="http://schemas.microsoft.com/office/drawing/2014/main" id="{7DD3487B-BBB0-F848-AC47-4F4B6DD25B89}"/>
              </a:ext>
            </a:extLst>
          </p:cNvPr>
          <p:cNvPicPr>
            <a:picLocks noChangeAspect="1"/>
          </p:cNvPicPr>
          <p:nvPr/>
        </p:nvPicPr>
        <p:blipFill>
          <a:blip r:embed="rId11"/>
          <a:stretch>
            <a:fillRect/>
          </a:stretch>
        </p:blipFill>
        <p:spPr>
          <a:xfrm rot="5400000">
            <a:off x="2922778" y="1908273"/>
            <a:ext cx="1122825" cy="842119"/>
          </a:xfrm>
          <a:prstGeom prst="rect">
            <a:avLst/>
          </a:prstGeom>
        </p:spPr>
      </p:pic>
    </p:spTree>
    <p:extLst>
      <p:ext uri="{BB962C8B-B14F-4D97-AF65-F5344CB8AC3E}">
        <p14:creationId xmlns:p14="http://schemas.microsoft.com/office/powerpoint/2010/main" val="8211772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0B1677D57142648828707DED54F079E" ma:contentTypeVersion="13" ma:contentTypeDescription="Create a new document." ma:contentTypeScope="" ma:versionID="d455d90e3a2c33c6bec4a08cbe381839">
  <xsd:schema xmlns:xsd="http://www.w3.org/2001/XMLSchema" xmlns:xs="http://www.w3.org/2001/XMLSchema" xmlns:p="http://schemas.microsoft.com/office/2006/metadata/properties" xmlns:ns3="f75c0242-a8ea-4f1e-b370-2e42b198518c" xmlns:ns4="3f8bb60b-d42a-4cf1-b4c3-7bb8208c0a95" targetNamespace="http://schemas.microsoft.com/office/2006/metadata/properties" ma:root="true" ma:fieldsID="7114de4cb412698ac3aa88fae289851b" ns3:_="" ns4:_="">
    <xsd:import namespace="f75c0242-a8ea-4f1e-b370-2e42b198518c"/>
    <xsd:import namespace="3f8bb60b-d42a-4cf1-b4c3-7bb8208c0a95"/>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GenerationTime" minOccurs="0"/>
                <xsd:element ref="ns4:MediaServiceEventHashCode" minOccurs="0"/>
                <xsd:element ref="ns4:MediaServiceDateTaken" minOccurs="0"/>
                <xsd:element ref="ns4:MediaServiceLocation"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75c0242-a8ea-4f1e-b370-2e42b198518c"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f8bb60b-d42a-4cf1-b4c3-7bb8208c0a95"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3A02B74-E5B3-477C-86E3-8AF20752FBC3}">
  <ds:schemaRefs>
    <ds:schemaRef ds:uri="http://schemas.microsoft.com/office/2006/metadata/contentType"/>
    <ds:schemaRef ds:uri="http://schemas.microsoft.com/office/2006/metadata/properties/metaAttributes"/>
    <ds:schemaRef ds:uri="http://www.w3.org/2000/xmlns/"/>
    <ds:schemaRef ds:uri="http://www.w3.org/2001/XMLSchema"/>
    <ds:schemaRef ds:uri="f75c0242-a8ea-4f1e-b370-2e42b198518c"/>
    <ds:schemaRef ds:uri="3f8bb60b-d42a-4cf1-b4c3-7bb8208c0a95"/>
  </ds:schemaRefs>
</ds:datastoreItem>
</file>

<file path=customXml/itemProps2.xml><?xml version="1.0" encoding="utf-8"?>
<ds:datastoreItem xmlns:ds="http://schemas.openxmlformats.org/officeDocument/2006/customXml" ds:itemID="{E0B899E4-D355-467E-94B1-A83E0FA73950}">
  <ds:schemaRefs>
    <ds:schemaRef ds:uri="http://schemas.microsoft.com/sharepoint/v3/contenttype/forms"/>
  </ds:schemaRefs>
</ds:datastoreItem>
</file>

<file path=customXml/itemProps3.xml><?xml version="1.0" encoding="utf-8"?>
<ds:datastoreItem xmlns:ds="http://schemas.openxmlformats.org/officeDocument/2006/customXml" ds:itemID="{EA4A2977-BECB-4516-86BB-AD88F76EA977}">
  <ds:schemaRefs>
    <ds:schemaRef ds:uri="http://schemas.microsoft.com/office/2006/metadata/properties"/>
    <ds:schemaRef ds:uri="http://www.w3.org/2000/xmlns/"/>
  </ds:schemaRefs>
</ds:datastoreItem>
</file>

<file path=docProps/app.xml><?xml version="1.0" encoding="utf-8"?>
<Properties xmlns="http://schemas.openxmlformats.org/officeDocument/2006/extended-properties" xmlns:vt="http://schemas.openxmlformats.org/officeDocument/2006/docPropsVTypes">
  <TotalTime>375</TotalTime>
  <Words>57</Words>
  <Application>Microsoft Office PowerPoint</Application>
  <PresentationFormat>Widescreen</PresentationFormat>
  <Paragraphs>15</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DeLuca, Nicolle (NYC-FCB)</dc:creator>
  <cp:lastModifiedBy>Fouts, Theo /US</cp:lastModifiedBy>
  <cp:revision>32</cp:revision>
  <dcterms:created xsi:type="dcterms:W3CDTF">2020-08-03T18:41:00Z</dcterms:created>
  <dcterms:modified xsi:type="dcterms:W3CDTF">2021-03-23T14:54:49Z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0x010100E0B1677D57142648828707DED54F079E</vt:lpwstr>
  </property>
  <property fmtid="{D5CDD505-2E9C-101B-9397-08002B2CF9AE}" pid="3" name="_AdHocReviewCycleID">
    <vt:i4>1285819844</vt:i4>
  </property>
  <property fmtid="{D5CDD505-2E9C-101B-9397-08002B2CF9AE}" pid="4" name="_NewReviewCycle">
    <vt:lpwstr/>
  </property>
  <property fmtid="{D5CDD505-2E9C-101B-9397-08002B2CF9AE}" pid="5" name="_EmailSubject">
    <vt:lpwstr>Mayo Clinic Exhibit Opportunity - 4th Annual Hematology/Oncology Challenges and Advances in Patient Care for NPs, PAs, and Nurses 2021 - LIVESTREAM</vt:lpwstr>
  </property>
  <property fmtid="{D5CDD505-2E9C-101B-9397-08002B2CF9AE}" pid="6" name="_AuthorEmail">
    <vt:lpwstr>Claudine.Derrien-Connors@sanofi.com</vt:lpwstr>
  </property>
  <property fmtid="{D5CDD505-2E9C-101B-9397-08002B2CF9AE}" pid="7" name="_AuthorEmailDisplayName">
    <vt:lpwstr>Derrien-Connors, Claudine /US</vt:lpwstr>
  </property>
</Properties>
</file>