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61" r:id="rId5"/>
    <p:sldId id="263"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2E9E"/>
    <a:srgbClr val="72B54A"/>
    <a:srgbClr val="533E95"/>
    <a:srgbClr val="7C6BAE"/>
    <a:srgbClr val="7D6BAE"/>
    <a:srgbClr val="4D0E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2"/>
    <p:restoredTop sz="94014"/>
  </p:normalViewPr>
  <p:slideViewPr>
    <p:cSldViewPr snapToGrid="0" snapToObjects="1">
      <p:cViewPr varScale="1">
        <p:scale>
          <a:sx n="121" d="100"/>
          <a:sy n="121" d="100"/>
        </p:scale>
        <p:origin x="-102"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C23F3-5834-1946-B2E4-224D8BE2EB29}" type="datetimeFigureOut">
              <a:rPr lang="en-US" smtClean="0"/>
              <a:t>8/11/2020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84491-5E92-A040-BB1D-72F5604DC65D}" type="slidenum">
              <a:rPr lang="en-US" smtClean="0"/>
              <a:t>‹#›</a:t>
            </a:fld>
            <a:endParaRPr lang="en-US" dirty="0"/>
          </a:p>
        </p:txBody>
      </p:sp>
    </p:spTree>
    <p:extLst>
      <p:ext uri="{BB962C8B-B14F-4D97-AF65-F5344CB8AC3E}">
        <p14:creationId xmlns:p14="http://schemas.microsoft.com/office/powerpoint/2010/main" val="1762711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84491-5E92-A040-BB1D-72F5604DC65D}" type="slidenum">
              <a:rPr lang="en-US" smtClean="0"/>
              <a:t>2</a:t>
            </a:fld>
            <a:endParaRPr lang="en-US" dirty="0"/>
          </a:p>
        </p:txBody>
      </p:sp>
    </p:spTree>
    <p:extLst>
      <p:ext uri="{BB962C8B-B14F-4D97-AF65-F5344CB8AC3E}">
        <p14:creationId xmlns:p14="http://schemas.microsoft.com/office/powerpoint/2010/main" val="266883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84491-5E92-A040-BB1D-72F5604DC65D}" type="slidenum">
              <a:rPr lang="en-US" smtClean="0"/>
              <a:t>3</a:t>
            </a:fld>
            <a:endParaRPr lang="en-US" dirty="0"/>
          </a:p>
        </p:txBody>
      </p:sp>
    </p:spTree>
    <p:extLst>
      <p:ext uri="{BB962C8B-B14F-4D97-AF65-F5344CB8AC3E}">
        <p14:creationId xmlns:p14="http://schemas.microsoft.com/office/powerpoint/2010/main" val="915306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84491-5E92-A040-BB1D-72F5604DC65D}" type="slidenum">
              <a:rPr lang="en-US" smtClean="0"/>
              <a:t>4</a:t>
            </a:fld>
            <a:endParaRPr lang="en-US" dirty="0"/>
          </a:p>
        </p:txBody>
      </p:sp>
    </p:spTree>
    <p:extLst>
      <p:ext uri="{BB962C8B-B14F-4D97-AF65-F5344CB8AC3E}">
        <p14:creationId xmlns:p14="http://schemas.microsoft.com/office/powerpoint/2010/main" val="268347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84491-5E92-A040-BB1D-72F5604DC65D}" type="slidenum">
              <a:rPr lang="en-US" smtClean="0"/>
              <a:t>5</a:t>
            </a:fld>
            <a:endParaRPr lang="en-US" dirty="0"/>
          </a:p>
        </p:txBody>
      </p:sp>
    </p:spTree>
    <p:extLst>
      <p:ext uri="{BB962C8B-B14F-4D97-AF65-F5344CB8AC3E}">
        <p14:creationId xmlns:p14="http://schemas.microsoft.com/office/powerpoint/2010/main" val="831265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84491-5E92-A040-BB1D-72F5604DC65D}" type="slidenum">
              <a:rPr lang="en-US" smtClean="0"/>
              <a:t>6</a:t>
            </a:fld>
            <a:endParaRPr lang="en-US" dirty="0"/>
          </a:p>
        </p:txBody>
      </p:sp>
    </p:spTree>
    <p:extLst>
      <p:ext uri="{BB962C8B-B14F-4D97-AF65-F5344CB8AC3E}">
        <p14:creationId xmlns:p14="http://schemas.microsoft.com/office/powerpoint/2010/main" val="122450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826438-C33A-9947-BFF6-D5489E6A3C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F9B4F68-DCE4-4747-8F39-1D993C28A8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97B19FE-43C6-C749-AE7E-6B30CEF1A92D}"/>
              </a:ext>
            </a:extLst>
          </p:cNvPr>
          <p:cNvSpPr>
            <a:spLocks noGrp="1"/>
          </p:cNvSpPr>
          <p:nvPr>
            <p:ph type="dt" sz="half" idx="10"/>
          </p:nvPr>
        </p:nvSpPr>
        <p:spPr/>
        <p:txBody>
          <a:bodyPr/>
          <a:lstStyle/>
          <a:p>
            <a:fld id="{F34B5138-8B73-2F42-819D-7571833988BB}" type="datetimeFigureOut">
              <a:rPr lang="en-US" smtClean="0"/>
              <a:t>8/11/2020</a:t>
            </a:fld>
            <a:endParaRPr lang="en-US" dirty="0"/>
          </a:p>
        </p:txBody>
      </p:sp>
      <p:sp>
        <p:nvSpPr>
          <p:cNvPr id="5" name="Footer Placeholder 4">
            <a:extLst>
              <a:ext uri="{FF2B5EF4-FFF2-40B4-BE49-F238E27FC236}">
                <a16:creationId xmlns:a16="http://schemas.microsoft.com/office/drawing/2014/main" xmlns="" id="{F2FF406C-8342-CC45-97A1-E581591C47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042A8D1-16CE-E14B-89A5-FD4C94F88C93}"/>
              </a:ext>
            </a:extLst>
          </p:cNvPr>
          <p:cNvSpPr>
            <a:spLocks noGrp="1"/>
          </p:cNvSpPr>
          <p:nvPr>
            <p:ph type="sldNum" sz="quarter" idx="12"/>
          </p:nvPr>
        </p:nvSpPr>
        <p:spPr/>
        <p:txBody>
          <a:bodyPr/>
          <a:lstStyle/>
          <a:p>
            <a:fld id="{9642547E-1077-604E-BEF7-5C00E5DB3CC5}" type="slidenum">
              <a:rPr lang="en-US" smtClean="0"/>
              <a:t>‹#›</a:t>
            </a:fld>
            <a:endParaRPr lang="en-US" dirty="0"/>
          </a:p>
        </p:txBody>
      </p:sp>
    </p:spTree>
    <p:extLst>
      <p:ext uri="{BB962C8B-B14F-4D97-AF65-F5344CB8AC3E}">
        <p14:creationId xmlns:p14="http://schemas.microsoft.com/office/powerpoint/2010/main" val="72172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AAEE3B-3F44-7A4D-B4F9-10A5E3E960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C7FA8AA-051D-1747-BFBB-A65ECE992B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2450A47-4DBB-C44C-9FBA-4CC935601AF4}"/>
              </a:ext>
            </a:extLst>
          </p:cNvPr>
          <p:cNvSpPr>
            <a:spLocks noGrp="1"/>
          </p:cNvSpPr>
          <p:nvPr>
            <p:ph type="dt" sz="half" idx="10"/>
          </p:nvPr>
        </p:nvSpPr>
        <p:spPr/>
        <p:txBody>
          <a:bodyPr/>
          <a:lstStyle/>
          <a:p>
            <a:fld id="{F34B5138-8B73-2F42-819D-7571833988BB}" type="datetimeFigureOut">
              <a:rPr lang="en-US" smtClean="0"/>
              <a:t>8/11/2020</a:t>
            </a:fld>
            <a:endParaRPr lang="en-US" dirty="0"/>
          </a:p>
        </p:txBody>
      </p:sp>
      <p:sp>
        <p:nvSpPr>
          <p:cNvPr id="5" name="Footer Placeholder 4">
            <a:extLst>
              <a:ext uri="{FF2B5EF4-FFF2-40B4-BE49-F238E27FC236}">
                <a16:creationId xmlns:a16="http://schemas.microsoft.com/office/drawing/2014/main" xmlns="" id="{7C69DEFF-7F72-4041-B03A-EB7A5BEFD2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F5B2DB0-E468-B44B-91C2-C958F97BCBED}"/>
              </a:ext>
            </a:extLst>
          </p:cNvPr>
          <p:cNvSpPr>
            <a:spLocks noGrp="1"/>
          </p:cNvSpPr>
          <p:nvPr>
            <p:ph type="sldNum" sz="quarter" idx="12"/>
          </p:nvPr>
        </p:nvSpPr>
        <p:spPr/>
        <p:txBody>
          <a:bodyPr/>
          <a:lstStyle/>
          <a:p>
            <a:fld id="{9642547E-1077-604E-BEF7-5C00E5DB3CC5}" type="slidenum">
              <a:rPr lang="en-US" smtClean="0"/>
              <a:t>‹#›</a:t>
            </a:fld>
            <a:endParaRPr lang="en-US" dirty="0"/>
          </a:p>
        </p:txBody>
      </p:sp>
    </p:spTree>
    <p:extLst>
      <p:ext uri="{BB962C8B-B14F-4D97-AF65-F5344CB8AC3E}">
        <p14:creationId xmlns:p14="http://schemas.microsoft.com/office/powerpoint/2010/main" val="277310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DED1123-4F6C-8E4D-9947-75FFB25773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C8534FE-7667-FB4C-8488-C3E325C070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DAFB46-30A8-984E-85A6-E1F201021139}"/>
              </a:ext>
            </a:extLst>
          </p:cNvPr>
          <p:cNvSpPr>
            <a:spLocks noGrp="1"/>
          </p:cNvSpPr>
          <p:nvPr>
            <p:ph type="dt" sz="half" idx="10"/>
          </p:nvPr>
        </p:nvSpPr>
        <p:spPr/>
        <p:txBody>
          <a:bodyPr/>
          <a:lstStyle/>
          <a:p>
            <a:fld id="{F34B5138-8B73-2F42-819D-7571833988BB}" type="datetimeFigureOut">
              <a:rPr lang="en-US" smtClean="0"/>
              <a:t>8/11/2020</a:t>
            </a:fld>
            <a:endParaRPr lang="en-US" dirty="0"/>
          </a:p>
        </p:txBody>
      </p:sp>
      <p:sp>
        <p:nvSpPr>
          <p:cNvPr id="5" name="Footer Placeholder 4">
            <a:extLst>
              <a:ext uri="{FF2B5EF4-FFF2-40B4-BE49-F238E27FC236}">
                <a16:creationId xmlns:a16="http://schemas.microsoft.com/office/drawing/2014/main" xmlns="" id="{313DAA88-B110-854C-8D27-2719E89542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8340DB6-D64D-EC4E-BB07-611FE044A11F}"/>
              </a:ext>
            </a:extLst>
          </p:cNvPr>
          <p:cNvSpPr>
            <a:spLocks noGrp="1"/>
          </p:cNvSpPr>
          <p:nvPr>
            <p:ph type="sldNum" sz="quarter" idx="12"/>
          </p:nvPr>
        </p:nvSpPr>
        <p:spPr/>
        <p:txBody>
          <a:bodyPr/>
          <a:lstStyle/>
          <a:p>
            <a:fld id="{9642547E-1077-604E-BEF7-5C00E5DB3CC5}" type="slidenum">
              <a:rPr lang="en-US" smtClean="0"/>
              <a:t>‹#›</a:t>
            </a:fld>
            <a:endParaRPr lang="en-US" dirty="0"/>
          </a:p>
        </p:txBody>
      </p:sp>
    </p:spTree>
    <p:extLst>
      <p:ext uri="{BB962C8B-B14F-4D97-AF65-F5344CB8AC3E}">
        <p14:creationId xmlns:p14="http://schemas.microsoft.com/office/powerpoint/2010/main" val="396508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1B28AC-061E-EC4D-B11D-E3C173491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ECCD806-DE4B-A84F-AE86-BA2C6029B9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5F087C-6400-154B-8CF1-AE8A19CCA35C}"/>
              </a:ext>
            </a:extLst>
          </p:cNvPr>
          <p:cNvSpPr>
            <a:spLocks noGrp="1"/>
          </p:cNvSpPr>
          <p:nvPr>
            <p:ph type="dt" sz="half" idx="10"/>
          </p:nvPr>
        </p:nvSpPr>
        <p:spPr/>
        <p:txBody>
          <a:bodyPr/>
          <a:lstStyle/>
          <a:p>
            <a:fld id="{F34B5138-8B73-2F42-819D-7571833988BB}" type="datetimeFigureOut">
              <a:rPr lang="en-US" smtClean="0"/>
              <a:t>8/11/2020</a:t>
            </a:fld>
            <a:endParaRPr lang="en-US" dirty="0"/>
          </a:p>
        </p:txBody>
      </p:sp>
      <p:sp>
        <p:nvSpPr>
          <p:cNvPr id="5" name="Footer Placeholder 4">
            <a:extLst>
              <a:ext uri="{FF2B5EF4-FFF2-40B4-BE49-F238E27FC236}">
                <a16:creationId xmlns:a16="http://schemas.microsoft.com/office/drawing/2014/main" xmlns="" id="{7532EE8D-DA48-BB43-89EE-EC93BD4C69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6ABFF28-6A3E-9040-87CE-167ABA636E6A}"/>
              </a:ext>
            </a:extLst>
          </p:cNvPr>
          <p:cNvSpPr>
            <a:spLocks noGrp="1"/>
          </p:cNvSpPr>
          <p:nvPr>
            <p:ph type="sldNum" sz="quarter" idx="12"/>
          </p:nvPr>
        </p:nvSpPr>
        <p:spPr/>
        <p:txBody>
          <a:bodyPr/>
          <a:lstStyle/>
          <a:p>
            <a:fld id="{9642547E-1077-604E-BEF7-5C00E5DB3CC5}" type="slidenum">
              <a:rPr lang="en-US" smtClean="0"/>
              <a:t>‹#›</a:t>
            </a:fld>
            <a:endParaRPr lang="en-US" dirty="0"/>
          </a:p>
        </p:txBody>
      </p:sp>
    </p:spTree>
    <p:extLst>
      <p:ext uri="{BB962C8B-B14F-4D97-AF65-F5344CB8AC3E}">
        <p14:creationId xmlns:p14="http://schemas.microsoft.com/office/powerpoint/2010/main" val="117781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7D4E29-30D6-164B-825E-9DA5C5EEAA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C44F092-8962-8A47-8B70-3CE1416EED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3C04D82-28DC-9045-B9DA-802C6869358B}"/>
              </a:ext>
            </a:extLst>
          </p:cNvPr>
          <p:cNvSpPr>
            <a:spLocks noGrp="1"/>
          </p:cNvSpPr>
          <p:nvPr>
            <p:ph type="dt" sz="half" idx="10"/>
          </p:nvPr>
        </p:nvSpPr>
        <p:spPr/>
        <p:txBody>
          <a:bodyPr/>
          <a:lstStyle/>
          <a:p>
            <a:fld id="{F34B5138-8B73-2F42-819D-7571833988BB}" type="datetimeFigureOut">
              <a:rPr lang="en-US" smtClean="0"/>
              <a:t>8/11/2020</a:t>
            </a:fld>
            <a:endParaRPr lang="en-US" dirty="0"/>
          </a:p>
        </p:txBody>
      </p:sp>
      <p:sp>
        <p:nvSpPr>
          <p:cNvPr id="5" name="Footer Placeholder 4">
            <a:extLst>
              <a:ext uri="{FF2B5EF4-FFF2-40B4-BE49-F238E27FC236}">
                <a16:creationId xmlns:a16="http://schemas.microsoft.com/office/drawing/2014/main" xmlns="" id="{C2B7BD96-F9CC-F542-A93D-34218F9C51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ED23197-647B-9B42-A289-778F02E8A41E}"/>
              </a:ext>
            </a:extLst>
          </p:cNvPr>
          <p:cNvSpPr>
            <a:spLocks noGrp="1"/>
          </p:cNvSpPr>
          <p:nvPr>
            <p:ph type="sldNum" sz="quarter" idx="12"/>
          </p:nvPr>
        </p:nvSpPr>
        <p:spPr/>
        <p:txBody>
          <a:bodyPr/>
          <a:lstStyle/>
          <a:p>
            <a:fld id="{9642547E-1077-604E-BEF7-5C00E5DB3CC5}" type="slidenum">
              <a:rPr lang="en-US" smtClean="0"/>
              <a:t>‹#›</a:t>
            </a:fld>
            <a:endParaRPr lang="en-US" dirty="0"/>
          </a:p>
        </p:txBody>
      </p:sp>
    </p:spTree>
    <p:extLst>
      <p:ext uri="{BB962C8B-B14F-4D97-AF65-F5344CB8AC3E}">
        <p14:creationId xmlns:p14="http://schemas.microsoft.com/office/powerpoint/2010/main" val="327540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35EC8C-0CCA-0B43-9AEC-52E144970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57A1610-639A-A74F-ABE7-D461BF417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4C2DA57-ECCD-DC4B-99A0-2A514A7BB4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2A738EB-D656-CA43-B6E3-DBE2639BD0D8}"/>
              </a:ext>
            </a:extLst>
          </p:cNvPr>
          <p:cNvSpPr>
            <a:spLocks noGrp="1"/>
          </p:cNvSpPr>
          <p:nvPr>
            <p:ph type="dt" sz="half" idx="10"/>
          </p:nvPr>
        </p:nvSpPr>
        <p:spPr/>
        <p:txBody>
          <a:bodyPr/>
          <a:lstStyle/>
          <a:p>
            <a:fld id="{F34B5138-8B73-2F42-819D-7571833988BB}" type="datetimeFigureOut">
              <a:rPr lang="en-US" smtClean="0"/>
              <a:t>8/11/2020</a:t>
            </a:fld>
            <a:endParaRPr lang="en-US" dirty="0"/>
          </a:p>
        </p:txBody>
      </p:sp>
      <p:sp>
        <p:nvSpPr>
          <p:cNvPr id="6" name="Footer Placeholder 5">
            <a:extLst>
              <a:ext uri="{FF2B5EF4-FFF2-40B4-BE49-F238E27FC236}">
                <a16:creationId xmlns:a16="http://schemas.microsoft.com/office/drawing/2014/main" xmlns="" id="{3A774EF2-9D02-9E4D-9B34-79C11A25BE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87A99A3-45F2-8C45-BBE7-145B083F92AA}"/>
              </a:ext>
            </a:extLst>
          </p:cNvPr>
          <p:cNvSpPr>
            <a:spLocks noGrp="1"/>
          </p:cNvSpPr>
          <p:nvPr>
            <p:ph type="sldNum" sz="quarter" idx="12"/>
          </p:nvPr>
        </p:nvSpPr>
        <p:spPr/>
        <p:txBody>
          <a:bodyPr/>
          <a:lstStyle/>
          <a:p>
            <a:fld id="{9642547E-1077-604E-BEF7-5C00E5DB3CC5}" type="slidenum">
              <a:rPr lang="en-US" smtClean="0"/>
              <a:t>‹#›</a:t>
            </a:fld>
            <a:endParaRPr lang="en-US" dirty="0"/>
          </a:p>
        </p:txBody>
      </p:sp>
    </p:spTree>
    <p:extLst>
      <p:ext uri="{BB962C8B-B14F-4D97-AF65-F5344CB8AC3E}">
        <p14:creationId xmlns:p14="http://schemas.microsoft.com/office/powerpoint/2010/main" val="2891950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F48C2F-5215-964F-8190-D5FB8DA902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9AD9918-8DFB-0948-B78F-567CD472CE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5ADADB8-1091-1644-92B4-E312CD5D48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3F5378D-D7BC-154D-95E9-D026F19CB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FC919F-3F53-AE44-8BFA-BA946360FF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9A677B1-8486-6C43-8B4F-AE6D0E33A5F2}"/>
              </a:ext>
            </a:extLst>
          </p:cNvPr>
          <p:cNvSpPr>
            <a:spLocks noGrp="1"/>
          </p:cNvSpPr>
          <p:nvPr>
            <p:ph type="dt" sz="half" idx="10"/>
          </p:nvPr>
        </p:nvSpPr>
        <p:spPr/>
        <p:txBody>
          <a:bodyPr/>
          <a:lstStyle/>
          <a:p>
            <a:fld id="{F34B5138-8B73-2F42-819D-7571833988BB}" type="datetimeFigureOut">
              <a:rPr lang="en-US" smtClean="0"/>
              <a:t>8/11/2020</a:t>
            </a:fld>
            <a:endParaRPr lang="en-US" dirty="0"/>
          </a:p>
        </p:txBody>
      </p:sp>
      <p:sp>
        <p:nvSpPr>
          <p:cNvPr id="8" name="Footer Placeholder 7">
            <a:extLst>
              <a:ext uri="{FF2B5EF4-FFF2-40B4-BE49-F238E27FC236}">
                <a16:creationId xmlns:a16="http://schemas.microsoft.com/office/drawing/2014/main" xmlns="" id="{F1FBDF1F-6EEC-F04B-9B31-CF0D3F59DC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0BA2B74A-C27D-B146-AC02-0895AA031BE5}"/>
              </a:ext>
            </a:extLst>
          </p:cNvPr>
          <p:cNvSpPr>
            <a:spLocks noGrp="1"/>
          </p:cNvSpPr>
          <p:nvPr>
            <p:ph type="sldNum" sz="quarter" idx="12"/>
          </p:nvPr>
        </p:nvSpPr>
        <p:spPr/>
        <p:txBody>
          <a:bodyPr/>
          <a:lstStyle/>
          <a:p>
            <a:fld id="{9642547E-1077-604E-BEF7-5C00E5DB3CC5}" type="slidenum">
              <a:rPr lang="en-US" smtClean="0"/>
              <a:t>‹#›</a:t>
            </a:fld>
            <a:endParaRPr lang="en-US" dirty="0"/>
          </a:p>
        </p:txBody>
      </p:sp>
    </p:spTree>
    <p:extLst>
      <p:ext uri="{BB962C8B-B14F-4D97-AF65-F5344CB8AC3E}">
        <p14:creationId xmlns:p14="http://schemas.microsoft.com/office/powerpoint/2010/main" val="56299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80D9FB-9BAB-1A44-B7E6-1FAD064556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35ADD55-D0CE-CD46-ACBA-072604B463AA}"/>
              </a:ext>
            </a:extLst>
          </p:cNvPr>
          <p:cNvSpPr>
            <a:spLocks noGrp="1"/>
          </p:cNvSpPr>
          <p:nvPr>
            <p:ph type="dt" sz="half" idx="10"/>
          </p:nvPr>
        </p:nvSpPr>
        <p:spPr/>
        <p:txBody>
          <a:bodyPr/>
          <a:lstStyle/>
          <a:p>
            <a:fld id="{F34B5138-8B73-2F42-819D-7571833988BB}" type="datetimeFigureOut">
              <a:rPr lang="en-US" smtClean="0"/>
              <a:t>8/11/2020</a:t>
            </a:fld>
            <a:endParaRPr lang="en-US" dirty="0"/>
          </a:p>
        </p:txBody>
      </p:sp>
      <p:sp>
        <p:nvSpPr>
          <p:cNvPr id="4" name="Footer Placeholder 3">
            <a:extLst>
              <a:ext uri="{FF2B5EF4-FFF2-40B4-BE49-F238E27FC236}">
                <a16:creationId xmlns:a16="http://schemas.microsoft.com/office/drawing/2014/main" xmlns="" id="{9C47D1A8-DAD1-464C-A45D-3E072418BD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4D075BAF-5B47-6940-AB30-7C89A915D29C}"/>
              </a:ext>
            </a:extLst>
          </p:cNvPr>
          <p:cNvSpPr>
            <a:spLocks noGrp="1"/>
          </p:cNvSpPr>
          <p:nvPr>
            <p:ph type="sldNum" sz="quarter" idx="12"/>
          </p:nvPr>
        </p:nvSpPr>
        <p:spPr/>
        <p:txBody>
          <a:bodyPr/>
          <a:lstStyle/>
          <a:p>
            <a:fld id="{9642547E-1077-604E-BEF7-5C00E5DB3CC5}" type="slidenum">
              <a:rPr lang="en-US" smtClean="0"/>
              <a:t>‹#›</a:t>
            </a:fld>
            <a:endParaRPr lang="en-US" dirty="0"/>
          </a:p>
        </p:txBody>
      </p:sp>
    </p:spTree>
    <p:extLst>
      <p:ext uri="{BB962C8B-B14F-4D97-AF65-F5344CB8AC3E}">
        <p14:creationId xmlns:p14="http://schemas.microsoft.com/office/powerpoint/2010/main" val="91181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6807E98-7735-EC43-8629-A324DBAACAC9}"/>
              </a:ext>
            </a:extLst>
          </p:cNvPr>
          <p:cNvSpPr>
            <a:spLocks noGrp="1"/>
          </p:cNvSpPr>
          <p:nvPr>
            <p:ph type="dt" sz="half" idx="10"/>
          </p:nvPr>
        </p:nvSpPr>
        <p:spPr/>
        <p:txBody>
          <a:bodyPr/>
          <a:lstStyle/>
          <a:p>
            <a:fld id="{F34B5138-8B73-2F42-819D-7571833988BB}" type="datetimeFigureOut">
              <a:rPr lang="en-US" smtClean="0"/>
              <a:t>8/11/2020</a:t>
            </a:fld>
            <a:endParaRPr lang="en-US" dirty="0"/>
          </a:p>
        </p:txBody>
      </p:sp>
      <p:sp>
        <p:nvSpPr>
          <p:cNvPr id="3" name="Footer Placeholder 2">
            <a:extLst>
              <a:ext uri="{FF2B5EF4-FFF2-40B4-BE49-F238E27FC236}">
                <a16:creationId xmlns:a16="http://schemas.microsoft.com/office/drawing/2014/main" xmlns="" id="{0666F210-79E1-A749-B35D-9A2A60D0D0D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EB791665-F18A-AA4C-B3F0-596C8DDDB002}"/>
              </a:ext>
            </a:extLst>
          </p:cNvPr>
          <p:cNvSpPr>
            <a:spLocks noGrp="1"/>
          </p:cNvSpPr>
          <p:nvPr>
            <p:ph type="sldNum" sz="quarter" idx="12"/>
          </p:nvPr>
        </p:nvSpPr>
        <p:spPr/>
        <p:txBody>
          <a:bodyPr/>
          <a:lstStyle/>
          <a:p>
            <a:fld id="{9642547E-1077-604E-BEF7-5C00E5DB3CC5}" type="slidenum">
              <a:rPr lang="en-US" smtClean="0"/>
              <a:t>‹#›</a:t>
            </a:fld>
            <a:endParaRPr lang="en-US" dirty="0"/>
          </a:p>
        </p:txBody>
      </p:sp>
    </p:spTree>
    <p:extLst>
      <p:ext uri="{BB962C8B-B14F-4D97-AF65-F5344CB8AC3E}">
        <p14:creationId xmlns:p14="http://schemas.microsoft.com/office/powerpoint/2010/main" val="420337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8EBEF9-1EFC-EF48-92C3-D56031CFE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17FB294-2865-8A4D-B9A4-902D5D3B0F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07B09B5-BE25-1F4D-99EE-1FEC8720C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60FE72E-E1DF-024B-899E-D9DD54636622}"/>
              </a:ext>
            </a:extLst>
          </p:cNvPr>
          <p:cNvSpPr>
            <a:spLocks noGrp="1"/>
          </p:cNvSpPr>
          <p:nvPr>
            <p:ph type="dt" sz="half" idx="10"/>
          </p:nvPr>
        </p:nvSpPr>
        <p:spPr/>
        <p:txBody>
          <a:bodyPr/>
          <a:lstStyle/>
          <a:p>
            <a:fld id="{F34B5138-8B73-2F42-819D-7571833988BB}" type="datetimeFigureOut">
              <a:rPr lang="en-US" smtClean="0"/>
              <a:t>8/11/2020</a:t>
            </a:fld>
            <a:endParaRPr lang="en-US" dirty="0"/>
          </a:p>
        </p:txBody>
      </p:sp>
      <p:sp>
        <p:nvSpPr>
          <p:cNvPr id="6" name="Footer Placeholder 5">
            <a:extLst>
              <a:ext uri="{FF2B5EF4-FFF2-40B4-BE49-F238E27FC236}">
                <a16:creationId xmlns:a16="http://schemas.microsoft.com/office/drawing/2014/main" xmlns="" id="{F6E33CD3-F43E-FE4A-84D9-7F60D86366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4E7AF4A-BDDB-CA41-8C4A-59C297B81874}"/>
              </a:ext>
            </a:extLst>
          </p:cNvPr>
          <p:cNvSpPr>
            <a:spLocks noGrp="1"/>
          </p:cNvSpPr>
          <p:nvPr>
            <p:ph type="sldNum" sz="quarter" idx="12"/>
          </p:nvPr>
        </p:nvSpPr>
        <p:spPr/>
        <p:txBody>
          <a:bodyPr/>
          <a:lstStyle/>
          <a:p>
            <a:fld id="{9642547E-1077-604E-BEF7-5C00E5DB3CC5}" type="slidenum">
              <a:rPr lang="en-US" smtClean="0"/>
              <a:t>‹#›</a:t>
            </a:fld>
            <a:endParaRPr lang="en-US" dirty="0"/>
          </a:p>
        </p:txBody>
      </p:sp>
    </p:spTree>
    <p:extLst>
      <p:ext uri="{BB962C8B-B14F-4D97-AF65-F5344CB8AC3E}">
        <p14:creationId xmlns:p14="http://schemas.microsoft.com/office/powerpoint/2010/main" val="165661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EEF73-9D50-EC44-9A9C-DBED01C55E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E10C0CF-4064-1248-AA8D-48E75E0109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5751AD75-429D-CA4D-A869-22EF242972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C32C2B1-5120-B648-810D-34832949D1B2}"/>
              </a:ext>
            </a:extLst>
          </p:cNvPr>
          <p:cNvSpPr>
            <a:spLocks noGrp="1"/>
          </p:cNvSpPr>
          <p:nvPr>
            <p:ph type="dt" sz="half" idx="10"/>
          </p:nvPr>
        </p:nvSpPr>
        <p:spPr/>
        <p:txBody>
          <a:bodyPr/>
          <a:lstStyle/>
          <a:p>
            <a:fld id="{F34B5138-8B73-2F42-819D-7571833988BB}" type="datetimeFigureOut">
              <a:rPr lang="en-US" smtClean="0"/>
              <a:t>8/11/2020</a:t>
            </a:fld>
            <a:endParaRPr lang="en-US" dirty="0"/>
          </a:p>
        </p:txBody>
      </p:sp>
      <p:sp>
        <p:nvSpPr>
          <p:cNvPr id="6" name="Footer Placeholder 5">
            <a:extLst>
              <a:ext uri="{FF2B5EF4-FFF2-40B4-BE49-F238E27FC236}">
                <a16:creationId xmlns:a16="http://schemas.microsoft.com/office/drawing/2014/main" xmlns="" id="{F08F8BB0-F1B2-6D42-AB36-A8872D5539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ED1558E-9511-A246-922A-4EF48A0F12E8}"/>
              </a:ext>
            </a:extLst>
          </p:cNvPr>
          <p:cNvSpPr>
            <a:spLocks noGrp="1"/>
          </p:cNvSpPr>
          <p:nvPr>
            <p:ph type="sldNum" sz="quarter" idx="12"/>
          </p:nvPr>
        </p:nvSpPr>
        <p:spPr/>
        <p:txBody>
          <a:bodyPr/>
          <a:lstStyle/>
          <a:p>
            <a:fld id="{9642547E-1077-604E-BEF7-5C00E5DB3CC5}" type="slidenum">
              <a:rPr lang="en-US" smtClean="0"/>
              <a:t>‹#›</a:t>
            </a:fld>
            <a:endParaRPr lang="en-US" dirty="0"/>
          </a:p>
        </p:txBody>
      </p:sp>
    </p:spTree>
    <p:extLst>
      <p:ext uri="{BB962C8B-B14F-4D97-AF65-F5344CB8AC3E}">
        <p14:creationId xmlns:p14="http://schemas.microsoft.com/office/powerpoint/2010/main" val="38450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23260E9-575B-9E4D-946B-ADF2A0B2ED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05DD77A-CB4D-A648-82B2-BE06A3A30F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36F427-4C37-D641-A3BE-7781BD12B9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B5138-8B73-2F42-819D-7571833988BB}" type="datetimeFigureOut">
              <a:rPr lang="en-US" smtClean="0"/>
              <a:t>8/11/2020</a:t>
            </a:fld>
            <a:endParaRPr lang="en-US" dirty="0"/>
          </a:p>
        </p:txBody>
      </p:sp>
      <p:sp>
        <p:nvSpPr>
          <p:cNvPr id="5" name="Footer Placeholder 4">
            <a:extLst>
              <a:ext uri="{FF2B5EF4-FFF2-40B4-BE49-F238E27FC236}">
                <a16:creationId xmlns:a16="http://schemas.microsoft.com/office/drawing/2014/main" xmlns="" id="{0370655C-3FB0-F64B-ADBA-86EAE69A1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1F95BAC0-E89D-C648-B32B-EDB4278F70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2547E-1077-604E-BEF7-5C00E5DB3CC5}" type="slidenum">
              <a:rPr lang="en-US" smtClean="0"/>
              <a:t>‹#›</a:t>
            </a:fld>
            <a:endParaRPr lang="en-US" dirty="0"/>
          </a:p>
        </p:txBody>
      </p:sp>
    </p:spTree>
    <p:extLst>
      <p:ext uri="{BB962C8B-B14F-4D97-AF65-F5344CB8AC3E}">
        <p14:creationId xmlns:p14="http://schemas.microsoft.com/office/powerpoint/2010/main" val="3649399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image" Target="../media/image9.emf"/><Relationship Id="rId5" Type="http://schemas.openxmlformats.org/officeDocument/2006/relationships/image" Target="../media/image4.emf"/><Relationship Id="rId10" Type="http://schemas.openxmlformats.org/officeDocument/2006/relationships/hyperlink" Target="https://www.jakafi.com/pdf/prescribing-information.pdf" TargetMode="External"/><Relationship Id="rId4" Type="http://schemas.openxmlformats.org/officeDocument/2006/relationships/image" Target="../media/image3.em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3" Type="http://schemas.openxmlformats.org/officeDocument/2006/relationships/image" Target="../media/image3.emf"/><Relationship Id="rId7" Type="http://schemas.openxmlformats.org/officeDocument/2006/relationships/image" Target="../media/image11.emf"/><Relationship Id="rId12"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jakafi.com/pdf/prescribing-information.pdf" TargetMode="External"/><Relationship Id="rId11" Type="http://schemas.openxmlformats.org/officeDocument/2006/relationships/image" Target="../media/image15.emf"/><Relationship Id="rId5" Type="http://schemas.openxmlformats.org/officeDocument/2006/relationships/image" Target="../media/image8.png"/><Relationship Id="rId10" Type="http://schemas.openxmlformats.org/officeDocument/2006/relationships/image" Target="../media/image14.jpeg"/><Relationship Id="rId4" Type="http://schemas.openxmlformats.org/officeDocument/2006/relationships/image" Target="../media/image4.emf"/><Relationship Id="rId9"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1.emf"/><Relationship Id="rId3" Type="http://schemas.openxmlformats.org/officeDocument/2006/relationships/image" Target="../media/image3.emf"/><Relationship Id="rId7" Type="http://schemas.openxmlformats.org/officeDocument/2006/relationships/image" Target="../media/image16.emf"/><Relationship Id="rId12"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9.emf"/><Relationship Id="rId5" Type="http://schemas.openxmlformats.org/officeDocument/2006/relationships/image" Target="../media/image11.emf"/><Relationship Id="rId10" Type="http://schemas.openxmlformats.org/officeDocument/2006/relationships/image" Target="../media/image18.emf"/><Relationship Id="rId4" Type="http://schemas.openxmlformats.org/officeDocument/2006/relationships/image" Target="../media/image4.emf"/><Relationship Id="rId9" Type="http://schemas.openxmlformats.org/officeDocument/2006/relationships/hyperlink" Target="https://www.jakafi.com/pdf/prescribing-information.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3.emf"/><Relationship Id="rId7" Type="http://schemas.openxmlformats.org/officeDocument/2006/relationships/hyperlink" Target="https://www.jakafi.com/pdf/prescribing-information.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emf"/><Relationship Id="rId10" Type="http://schemas.openxmlformats.org/officeDocument/2006/relationships/hyperlink" Target="https://hcp.jakafi.com/" TargetMode="External"/><Relationship Id="rId4" Type="http://schemas.openxmlformats.org/officeDocument/2006/relationships/image" Target="../media/image4.emf"/><Relationship Id="rId9" Type="http://schemas.openxmlformats.org/officeDocument/2006/relationships/image" Target="../media/image23.emf"/></Relationships>
</file>

<file path=ppt/slides/_rels/slide6.xml.rels><?xml version="1.0" encoding="UTF-8" standalone="yes"?>
<Relationships xmlns="http://schemas.openxmlformats.org/package/2006/relationships"><Relationship Id="rId8" Type="http://schemas.openxmlformats.org/officeDocument/2006/relationships/hyperlink" Target="https://www.jakafi.com/pdf/prescribing-information.pdf" TargetMode="External"/><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1D0AF59-99C3-4251-AB9A-C966C6AD44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1855405F-37A2-4869-9154-F8BE3BECE6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xmlns="" id="{D3EDD119-7B6A-3542-8BDA-BF9A45CAB036}"/>
              </a:ext>
            </a:extLst>
          </p:cNvPr>
          <p:cNvPicPr>
            <a:picLocks noChangeAspect="1"/>
          </p:cNvPicPr>
          <p:nvPr/>
        </p:nvPicPr>
        <p:blipFill rotWithShape="1">
          <a:blip r:embed="rId2"/>
          <a:srcRect t="4177"/>
          <a:stretch/>
        </p:blipFill>
        <p:spPr>
          <a:xfrm>
            <a:off x="477012" y="492370"/>
            <a:ext cx="11285408" cy="4264684"/>
          </a:xfrm>
          <a:prstGeom prst="rect">
            <a:avLst/>
          </a:prstGeom>
        </p:spPr>
      </p:pic>
      <p:sp>
        <p:nvSpPr>
          <p:cNvPr id="2" name="TextBox 1">
            <a:extLst>
              <a:ext uri="{FF2B5EF4-FFF2-40B4-BE49-F238E27FC236}">
                <a16:creationId xmlns:a16="http://schemas.microsoft.com/office/drawing/2014/main" xmlns="" id="{6CA45EBB-5020-9A4B-91BB-F58AE569306F}"/>
              </a:ext>
            </a:extLst>
          </p:cNvPr>
          <p:cNvSpPr txBox="1"/>
          <p:nvPr/>
        </p:nvSpPr>
        <p:spPr>
          <a:xfrm>
            <a:off x="4295394" y="4967332"/>
            <a:ext cx="3601212" cy="646331"/>
          </a:xfrm>
          <a:prstGeom prst="rect">
            <a:avLst/>
          </a:prstGeom>
          <a:noFill/>
        </p:spPr>
        <p:txBody>
          <a:bodyPr wrap="square" rtlCol="0">
            <a:spAutoFit/>
          </a:bodyPr>
          <a:lstStyle/>
          <a:p>
            <a:pPr algn="ctr"/>
            <a:r>
              <a:rPr lang="en-US" sz="1200" b="1" dirty="0">
                <a:latin typeface="Helvetica" pitchFamily="2" charset="0"/>
              </a:rPr>
              <a:t>Speak with an Incyte representative today:</a:t>
            </a:r>
          </a:p>
          <a:p>
            <a:pPr algn="ctr"/>
            <a:endParaRPr lang="en-US" sz="1200" b="1" dirty="0">
              <a:solidFill>
                <a:srgbClr val="F32E9E"/>
              </a:solidFill>
            </a:endParaRPr>
          </a:p>
          <a:p>
            <a:pPr algn="ctr"/>
            <a:r>
              <a:rPr lang="en-US" sz="1200" smtClean="0"/>
              <a:t>Incyte</a:t>
            </a:r>
            <a:r>
              <a:rPr lang="en-US" sz="1200" dirty="0" smtClean="0"/>
              <a:t> </a:t>
            </a:r>
            <a:r>
              <a:rPr lang="en-US" sz="1200" dirty="0"/>
              <a:t>Corporation</a:t>
            </a:r>
          </a:p>
        </p:txBody>
      </p:sp>
    </p:spTree>
    <p:extLst>
      <p:ext uri="{BB962C8B-B14F-4D97-AF65-F5344CB8AC3E}">
        <p14:creationId xmlns:p14="http://schemas.microsoft.com/office/powerpoint/2010/main" val="287048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66DE700F-DE96-764F-BA9A-618603504A1C}"/>
              </a:ext>
            </a:extLst>
          </p:cNvPr>
          <p:cNvPicPr>
            <a:picLocks noChangeAspect="1"/>
          </p:cNvPicPr>
          <p:nvPr/>
        </p:nvPicPr>
        <p:blipFill>
          <a:blip r:embed="rId3"/>
          <a:stretch>
            <a:fillRect/>
          </a:stretch>
        </p:blipFill>
        <p:spPr>
          <a:xfrm>
            <a:off x="0" y="1"/>
            <a:ext cx="12191999" cy="977880"/>
          </a:xfrm>
          <a:prstGeom prst="rect">
            <a:avLst/>
          </a:prstGeom>
        </p:spPr>
      </p:pic>
      <p:pic>
        <p:nvPicPr>
          <p:cNvPr id="9" name="Picture 8">
            <a:extLst>
              <a:ext uri="{FF2B5EF4-FFF2-40B4-BE49-F238E27FC236}">
                <a16:creationId xmlns:a16="http://schemas.microsoft.com/office/drawing/2014/main" xmlns="" id="{D0583260-2DEA-894C-A6FF-AF9D68B5C4FA}"/>
              </a:ext>
            </a:extLst>
          </p:cNvPr>
          <p:cNvPicPr>
            <a:picLocks noChangeAspect="1"/>
          </p:cNvPicPr>
          <p:nvPr/>
        </p:nvPicPr>
        <p:blipFill>
          <a:blip r:embed="rId4"/>
          <a:stretch>
            <a:fillRect/>
          </a:stretch>
        </p:blipFill>
        <p:spPr>
          <a:xfrm>
            <a:off x="-3163" y="5500509"/>
            <a:ext cx="12191999" cy="1366475"/>
          </a:xfrm>
          <a:prstGeom prst="rect">
            <a:avLst/>
          </a:prstGeom>
        </p:spPr>
      </p:pic>
      <p:pic>
        <p:nvPicPr>
          <p:cNvPr id="12" name="Picture 11">
            <a:extLst>
              <a:ext uri="{FF2B5EF4-FFF2-40B4-BE49-F238E27FC236}">
                <a16:creationId xmlns:a16="http://schemas.microsoft.com/office/drawing/2014/main" xmlns="" id="{31F4D8AC-01F5-3642-8D43-410668A234DA}"/>
              </a:ext>
            </a:extLst>
          </p:cNvPr>
          <p:cNvPicPr>
            <a:picLocks noChangeAspect="1"/>
          </p:cNvPicPr>
          <p:nvPr/>
        </p:nvPicPr>
        <p:blipFill>
          <a:blip r:embed="rId5"/>
          <a:stretch>
            <a:fillRect/>
          </a:stretch>
        </p:blipFill>
        <p:spPr>
          <a:xfrm>
            <a:off x="219163" y="135309"/>
            <a:ext cx="4845051" cy="229906"/>
          </a:xfrm>
          <a:prstGeom prst="rect">
            <a:avLst/>
          </a:prstGeom>
        </p:spPr>
      </p:pic>
      <p:pic>
        <p:nvPicPr>
          <p:cNvPr id="17" name="Picture 16">
            <a:extLst>
              <a:ext uri="{FF2B5EF4-FFF2-40B4-BE49-F238E27FC236}">
                <a16:creationId xmlns:a16="http://schemas.microsoft.com/office/drawing/2014/main" xmlns="" id="{384693D4-BD16-254B-B97C-F255470AC595}"/>
              </a:ext>
            </a:extLst>
          </p:cNvPr>
          <p:cNvPicPr>
            <a:picLocks noChangeAspect="1"/>
          </p:cNvPicPr>
          <p:nvPr/>
        </p:nvPicPr>
        <p:blipFill rotWithShape="1">
          <a:blip r:embed="rId6"/>
          <a:srcRect r="8440"/>
          <a:stretch/>
        </p:blipFill>
        <p:spPr>
          <a:xfrm>
            <a:off x="8610715" y="86301"/>
            <a:ext cx="3581284" cy="960968"/>
          </a:xfrm>
          <a:prstGeom prst="rect">
            <a:avLst/>
          </a:prstGeom>
        </p:spPr>
      </p:pic>
      <p:sp>
        <p:nvSpPr>
          <p:cNvPr id="19" name="Rectangle 18">
            <a:extLst>
              <a:ext uri="{FF2B5EF4-FFF2-40B4-BE49-F238E27FC236}">
                <a16:creationId xmlns:a16="http://schemas.microsoft.com/office/drawing/2014/main" xmlns="" id="{113CEDA5-49DB-8542-8514-FD3FCAA95340}"/>
              </a:ext>
            </a:extLst>
          </p:cNvPr>
          <p:cNvSpPr/>
          <p:nvPr/>
        </p:nvSpPr>
        <p:spPr>
          <a:xfrm>
            <a:off x="271461" y="939148"/>
            <a:ext cx="11807827" cy="492443"/>
          </a:xfrm>
          <a:prstGeom prst="rect">
            <a:avLst/>
          </a:prstGeom>
        </p:spPr>
        <p:txBody>
          <a:bodyPr wrap="square">
            <a:spAutoFit/>
          </a:bodyPr>
          <a:lstStyle/>
          <a:p>
            <a:pPr>
              <a:lnSpc>
                <a:spcPct val="150000"/>
              </a:lnSpc>
            </a:pPr>
            <a:r>
              <a:rPr lang="en-US" sz="1000" b="1" dirty="0">
                <a:solidFill>
                  <a:srgbClr val="533E95"/>
                </a:solidFill>
                <a:latin typeface="Univers LT Std" panose="020B0603020202020204" pitchFamily="34" charset="77"/>
              </a:rPr>
              <a:t>Indications and Usage</a:t>
            </a:r>
            <a:endParaRPr lang="en-US" sz="1000" dirty="0">
              <a:solidFill>
                <a:srgbClr val="533E95"/>
              </a:solidFill>
              <a:latin typeface="Univers LT Std" panose="020B0603020202020204" pitchFamily="34" charset="77"/>
            </a:endParaRPr>
          </a:p>
          <a:p>
            <a:pPr>
              <a:lnSpc>
                <a:spcPct val="150000"/>
              </a:lnSpc>
            </a:pPr>
            <a:r>
              <a:rPr lang="en-US" sz="800" dirty="0">
                <a:latin typeface="Univers LT Std" panose="020B0603020202020204" pitchFamily="34" charset="77"/>
              </a:rPr>
              <a:t>Jakafi is indicated for treatment of intermediate or high-risk myelofibrosis (MF), including primary MF, post–polycythemia vera MF and post–essential thrombocythemia MF in adults.</a:t>
            </a:r>
          </a:p>
        </p:txBody>
      </p:sp>
      <p:sp>
        <p:nvSpPr>
          <p:cNvPr id="20" name="Rectangle 19">
            <a:extLst>
              <a:ext uri="{FF2B5EF4-FFF2-40B4-BE49-F238E27FC236}">
                <a16:creationId xmlns:a16="http://schemas.microsoft.com/office/drawing/2014/main" xmlns="" id="{2B06CFAC-4775-C74F-AAFA-B24C1BBBAB80}"/>
              </a:ext>
            </a:extLst>
          </p:cNvPr>
          <p:cNvSpPr/>
          <p:nvPr/>
        </p:nvSpPr>
        <p:spPr>
          <a:xfrm>
            <a:off x="271461" y="1461035"/>
            <a:ext cx="6096000" cy="400110"/>
          </a:xfrm>
          <a:prstGeom prst="rect">
            <a:avLst/>
          </a:prstGeom>
        </p:spPr>
        <p:txBody>
          <a:bodyPr>
            <a:spAutoFit/>
          </a:bodyPr>
          <a:lstStyle/>
          <a:p>
            <a:r>
              <a:rPr lang="en-US" sz="1000" b="1" dirty="0">
                <a:solidFill>
                  <a:srgbClr val="533E95"/>
                </a:solidFill>
                <a:latin typeface="Univers LT Std" panose="020B0603020202020204" pitchFamily="34" charset="77"/>
              </a:rPr>
              <a:t>In COMFORT-I,</a:t>
            </a:r>
            <a:r>
              <a:rPr lang="en-US" sz="1000" b="1" baseline="30000" dirty="0">
                <a:solidFill>
                  <a:srgbClr val="533E95"/>
                </a:solidFill>
                <a:latin typeface="Univers LT Std" panose="020B0603020202020204" pitchFamily="34" charset="77"/>
              </a:rPr>
              <a:t>*</a:t>
            </a:r>
            <a:r>
              <a:rPr lang="en-US" sz="1000" b="1" dirty="0">
                <a:solidFill>
                  <a:srgbClr val="533E95"/>
                </a:solidFill>
                <a:latin typeface="Univers LT Std" panose="020B0603020202020204" pitchFamily="34" charset="77"/>
              </a:rPr>
              <a:t> significantly more patients receiving Jakafi achieved</a:t>
            </a:r>
            <a:br>
              <a:rPr lang="en-US" sz="1000" b="1" dirty="0">
                <a:solidFill>
                  <a:srgbClr val="533E95"/>
                </a:solidFill>
                <a:latin typeface="Univers LT Std" panose="020B0603020202020204" pitchFamily="34" charset="77"/>
              </a:rPr>
            </a:br>
            <a:r>
              <a:rPr lang="en-US" sz="1000" b="1" dirty="0">
                <a:solidFill>
                  <a:srgbClr val="533E95"/>
                </a:solidFill>
                <a:latin typeface="Univers LT Std" panose="020B0603020202020204" pitchFamily="34" charset="77"/>
              </a:rPr>
              <a:t>a ≥35% reduction in spleen volume from baseline compared with placebo</a:t>
            </a:r>
            <a:r>
              <a:rPr lang="en-US" sz="1000" b="1" baseline="30000" dirty="0">
                <a:solidFill>
                  <a:srgbClr val="533E95"/>
                </a:solidFill>
                <a:latin typeface="Univers LT Std" panose="020B0603020202020204" pitchFamily="34" charset="77"/>
              </a:rPr>
              <a:t>1,3</a:t>
            </a:r>
            <a:endParaRPr lang="en-US" sz="1000" dirty="0">
              <a:solidFill>
                <a:srgbClr val="533E95"/>
              </a:solidFill>
              <a:latin typeface="Univers LT Std" panose="020B0603020202020204" pitchFamily="34" charset="77"/>
            </a:endParaRPr>
          </a:p>
        </p:txBody>
      </p:sp>
      <p:pic>
        <p:nvPicPr>
          <p:cNvPr id="22" name="Picture 21">
            <a:extLst>
              <a:ext uri="{FF2B5EF4-FFF2-40B4-BE49-F238E27FC236}">
                <a16:creationId xmlns:a16="http://schemas.microsoft.com/office/drawing/2014/main" xmlns="" id="{010B2D1F-3CC5-3B4D-ACF0-86E20EA767CB}"/>
              </a:ext>
            </a:extLst>
          </p:cNvPr>
          <p:cNvPicPr>
            <a:picLocks noChangeAspect="1"/>
          </p:cNvPicPr>
          <p:nvPr/>
        </p:nvPicPr>
        <p:blipFill>
          <a:blip r:embed="rId7"/>
          <a:stretch>
            <a:fillRect/>
          </a:stretch>
        </p:blipFill>
        <p:spPr>
          <a:xfrm>
            <a:off x="279558" y="1815748"/>
            <a:ext cx="4065492" cy="1426354"/>
          </a:xfrm>
          <a:prstGeom prst="rect">
            <a:avLst/>
          </a:prstGeom>
        </p:spPr>
      </p:pic>
      <p:sp>
        <p:nvSpPr>
          <p:cNvPr id="23" name="Rectangle 22">
            <a:extLst>
              <a:ext uri="{FF2B5EF4-FFF2-40B4-BE49-F238E27FC236}">
                <a16:creationId xmlns:a16="http://schemas.microsoft.com/office/drawing/2014/main" xmlns="" id="{137E2126-2B1C-3349-9409-173688D417A3}"/>
              </a:ext>
            </a:extLst>
          </p:cNvPr>
          <p:cNvSpPr/>
          <p:nvPr/>
        </p:nvSpPr>
        <p:spPr>
          <a:xfrm>
            <a:off x="2717163" y="3254715"/>
            <a:ext cx="3042821" cy="246221"/>
          </a:xfrm>
          <a:prstGeom prst="rect">
            <a:avLst/>
          </a:prstGeom>
        </p:spPr>
        <p:txBody>
          <a:bodyPr wrap="none">
            <a:spAutoFit/>
          </a:bodyPr>
          <a:lstStyle/>
          <a:p>
            <a:r>
              <a:rPr lang="en-US" sz="1000" b="1" dirty="0">
                <a:solidFill>
                  <a:srgbClr val="533E95"/>
                </a:solidFill>
                <a:latin typeface="Univers LT Std" panose="020B0603020202020204" pitchFamily="34" charset="77"/>
              </a:rPr>
              <a:t>COMFORT-I 5-year analysis: Jakafi and placebo</a:t>
            </a:r>
            <a:endParaRPr lang="en-US" sz="1000" dirty="0">
              <a:solidFill>
                <a:srgbClr val="533E95"/>
              </a:solidFill>
              <a:latin typeface="Univers LT Std" panose="020B0603020202020204" pitchFamily="34" charset="77"/>
            </a:endParaRPr>
          </a:p>
        </p:txBody>
      </p:sp>
      <p:sp>
        <p:nvSpPr>
          <p:cNvPr id="25" name="Rectangle 24">
            <a:extLst>
              <a:ext uri="{FF2B5EF4-FFF2-40B4-BE49-F238E27FC236}">
                <a16:creationId xmlns:a16="http://schemas.microsoft.com/office/drawing/2014/main" xmlns="" id="{44D5A808-D410-1846-AB34-F193D27DBDB1}"/>
              </a:ext>
            </a:extLst>
          </p:cNvPr>
          <p:cNvSpPr/>
          <p:nvPr/>
        </p:nvSpPr>
        <p:spPr>
          <a:xfrm>
            <a:off x="2717163" y="3443632"/>
            <a:ext cx="3021799" cy="722193"/>
          </a:xfrm>
          <a:prstGeom prst="rect">
            <a:avLst/>
          </a:prstGeom>
        </p:spPr>
        <p:txBody>
          <a:bodyPr wrap="square">
            <a:spAutoFit/>
          </a:bodyPr>
          <a:lstStyle/>
          <a:p>
            <a:pPr marL="171450" indent="-171450">
              <a:buFont typeface="Arial" panose="020B0604020202020204" pitchFamily="34" charset="0"/>
              <a:buChar char="•"/>
            </a:pPr>
            <a:r>
              <a:rPr lang="en-US" sz="800" dirty="0">
                <a:latin typeface="Univers LT Std" panose="020B0603020202020204" pitchFamily="34" charset="77"/>
              </a:rPr>
              <a:t>At 3 years, survival probability was 70% for patients originally randomized to Jakafi </a:t>
            </a:r>
            <a:br>
              <a:rPr lang="en-US" sz="800" dirty="0">
                <a:latin typeface="Univers LT Std" panose="020B0603020202020204" pitchFamily="34" charset="77"/>
              </a:rPr>
            </a:br>
            <a:r>
              <a:rPr lang="en-US" sz="800" dirty="0">
                <a:latin typeface="Univers LT Std" panose="020B0603020202020204" pitchFamily="34" charset="77"/>
              </a:rPr>
              <a:t>and 61% for those originally randomized to placebo</a:t>
            </a:r>
            <a:r>
              <a:rPr lang="en-US" sz="800" baseline="30000" dirty="0">
                <a:latin typeface="Univers LT Std" panose="020B0603020202020204" pitchFamily="34" charset="77"/>
              </a:rPr>
              <a:t>1</a:t>
            </a:r>
          </a:p>
          <a:p>
            <a:pPr marL="171450" indent="-171450">
              <a:buFont typeface="Arial" panose="020B0604020202020204" pitchFamily="34" charset="0"/>
              <a:buChar char="•"/>
            </a:pPr>
            <a:r>
              <a:rPr lang="en-US" sz="800" dirty="0">
                <a:latin typeface="Univers LT Std" panose="020B0603020202020204" pitchFamily="34" charset="77"/>
              </a:rPr>
              <a:t>Overall survival was a prespecified secondary endpoint in COMFORT-I</a:t>
            </a:r>
            <a:r>
              <a:rPr lang="en-US" sz="800" baseline="30000" dirty="0">
                <a:latin typeface="Univers LT Std" panose="020B0603020202020204" pitchFamily="34" charset="77"/>
              </a:rPr>
              <a:t>1</a:t>
            </a:r>
          </a:p>
        </p:txBody>
      </p:sp>
      <p:pic>
        <p:nvPicPr>
          <p:cNvPr id="27" name="Picture 26">
            <a:extLst>
              <a:ext uri="{FF2B5EF4-FFF2-40B4-BE49-F238E27FC236}">
                <a16:creationId xmlns:a16="http://schemas.microsoft.com/office/drawing/2014/main" xmlns="" id="{8A01D85C-7AAD-9E4C-806C-DD23A03AB2E0}"/>
              </a:ext>
            </a:extLst>
          </p:cNvPr>
          <p:cNvPicPr>
            <a:picLocks noChangeAspect="1"/>
          </p:cNvPicPr>
          <p:nvPr/>
        </p:nvPicPr>
        <p:blipFill>
          <a:blip r:embed="rId8"/>
          <a:stretch>
            <a:fillRect/>
          </a:stretch>
        </p:blipFill>
        <p:spPr>
          <a:xfrm>
            <a:off x="338110" y="3306729"/>
            <a:ext cx="2325899" cy="1899868"/>
          </a:xfrm>
          <a:prstGeom prst="rect">
            <a:avLst/>
          </a:prstGeom>
          <a:effectLst>
            <a:softEdge rad="0"/>
          </a:effectLst>
        </p:spPr>
      </p:pic>
      <p:sp>
        <p:nvSpPr>
          <p:cNvPr id="28" name="Rectangle 27">
            <a:extLst>
              <a:ext uri="{FF2B5EF4-FFF2-40B4-BE49-F238E27FC236}">
                <a16:creationId xmlns:a16="http://schemas.microsoft.com/office/drawing/2014/main" xmlns="" id="{FFC21CA3-3103-2C43-AF1A-4CF93E434417}"/>
              </a:ext>
            </a:extLst>
          </p:cNvPr>
          <p:cNvSpPr/>
          <p:nvPr/>
        </p:nvSpPr>
        <p:spPr>
          <a:xfrm>
            <a:off x="271461" y="5312106"/>
            <a:ext cx="5131574" cy="200055"/>
          </a:xfrm>
          <a:prstGeom prst="rect">
            <a:avLst/>
          </a:prstGeom>
        </p:spPr>
        <p:txBody>
          <a:bodyPr wrap="square">
            <a:spAutoFit/>
          </a:bodyPr>
          <a:lstStyle/>
          <a:p>
            <a:r>
              <a:rPr lang="en-US" sz="700" b="1" dirty="0">
                <a:solidFill>
                  <a:srgbClr val="533E95"/>
                </a:solidFill>
                <a:latin typeface="Univers LT Std" panose="020B0603020202020204" pitchFamily="34" charset="77"/>
              </a:rPr>
              <a:t>All patients in the placebo group either crossed over to Jakafi at a median of 9 months or discontinued.</a:t>
            </a:r>
            <a:r>
              <a:rPr lang="en-US" sz="700" b="1" baseline="30000" dirty="0">
                <a:solidFill>
                  <a:srgbClr val="533E95"/>
                </a:solidFill>
                <a:latin typeface="Univers LT Std" panose="020B0603020202020204" pitchFamily="34" charset="77"/>
              </a:rPr>
              <a:t>1</a:t>
            </a:r>
            <a:endParaRPr lang="en-US" sz="700" dirty="0">
              <a:solidFill>
                <a:srgbClr val="533E95"/>
              </a:solidFill>
              <a:latin typeface="Univers LT Std" panose="020B0603020202020204" pitchFamily="34" charset="77"/>
            </a:endParaRPr>
          </a:p>
        </p:txBody>
      </p:sp>
      <p:sp>
        <p:nvSpPr>
          <p:cNvPr id="29" name="Rectangle 28">
            <a:extLst>
              <a:ext uri="{FF2B5EF4-FFF2-40B4-BE49-F238E27FC236}">
                <a16:creationId xmlns:a16="http://schemas.microsoft.com/office/drawing/2014/main" xmlns="" id="{F0DB61AF-345F-D246-80E8-9F3F00862257}"/>
              </a:ext>
            </a:extLst>
          </p:cNvPr>
          <p:cNvSpPr/>
          <p:nvPr/>
        </p:nvSpPr>
        <p:spPr>
          <a:xfrm>
            <a:off x="2717164" y="4088158"/>
            <a:ext cx="3139298" cy="1231106"/>
          </a:xfrm>
          <a:prstGeom prst="rect">
            <a:avLst/>
          </a:prstGeom>
        </p:spPr>
        <p:txBody>
          <a:bodyPr wrap="square">
            <a:spAutoFit/>
          </a:bodyPr>
          <a:lstStyle/>
          <a:p>
            <a:r>
              <a:rPr lang="en-US" sz="650" dirty="0">
                <a:latin typeface="Univers LT Std" panose="020B0603020202020204" pitchFamily="34" charset="77"/>
              </a:rPr>
              <a:t>Adapted with permission from the </a:t>
            </a:r>
            <a:r>
              <a:rPr lang="en-US" sz="650" i="1" dirty="0">
                <a:latin typeface="Univers LT Std" panose="020B0603020202020204" pitchFamily="34" charset="77"/>
              </a:rPr>
              <a:t>Journal of Hematology &amp; Oncology. </a:t>
            </a:r>
            <a:endParaRPr lang="en-US" sz="650" dirty="0">
              <a:latin typeface="Univers LT Std" panose="020B0603020202020204" pitchFamily="34" charset="77"/>
            </a:endParaRPr>
          </a:p>
          <a:p>
            <a:pPr>
              <a:spcBef>
                <a:spcPts val="100"/>
              </a:spcBef>
            </a:pPr>
            <a:r>
              <a:rPr lang="en-US" sz="650" baseline="30000" dirty="0">
                <a:latin typeface="Univers LT Std" panose="020B0603020202020204" pitchFamily="34" charset="77"/>
              </a:rPr>
              <a:t>a</a:t>
            </a:r>
            <a:r>
              <a:rPr lang="en-US" sz="650" dirty="0">
                <a:latin typeface="Univers LT Std" panose="020B0603020202020204" pitchFamily="34" charset="77"/>
              </a:rPr>
              <a:t> The 5-year overall survival analysis is not included in the Full Prescribing Information for Jakafi. Although the 3-year overall survival analysis is presented in the Full Prescribing Information, </a:t>
            </a:r>
            <a:r>
              <a:rPr lang="en-US" sz="650" i="1" dirty="0">
                <a:latin typeface="Univers LT Std" panose="020B0603020202020204" pitchFamily="34" charset="77"/>
              </a:rPr>
              <a:t>P</a:t>
            </a:r>
            <a:r>
              <a:rPr lang="en-US" sz="650" dirty="0">
                <a:latin typeface="Univers LT Std" panose="020B0603020202020204" pitchFamily="34" charset="77"/>
              </a:rPr>
              <a:t>  values and hazard ratios are omitted from the overall survival Kaplan-Meier curves.</a:t>
            </a:r>
            <a:r>
              <a:rPr lang="en-US" sz="650" baseline="30000" dirty="0">
                <a:latin typeface="Univers LT Std" panose="020B0603020202020204" pitchFamily="34" charset="77"/>
              </a:rPr>
              <a:t>4</a:t>
            </a:r>
            <a:endParaRPr lang="en-US" sz="650" dirty="0">
              <a:latin typeface="Univers LT Std" panose="020B0603020202020204" pitchFamily="34" charset="77"/>
            </a:endParaRPr>
          </a:p>
          <a:p>
            <a:pPr>
              <a:spcBef>
                <a:spcPts val="100"/>
              </a:spcBef>
            </a:pPr>
            <a:r>
              <a:rPr lang="en-US" sz="650" baseline="30000" dirty="0">
                <a:latin typeface="Univers LT Std" panose="020B0603020202020204" pitchFamily="34" charset="77"/>
              </a:rPr>
              <a:t>b</a:t>
            </a:r>
            <a:r>
              <a:rPr lang="en-US" sz="650" dirty="0">
                <a:latin typeface="Univers LT Std" panose="020B0603020202020204" pitchFamily="34" charset="77"/>
              </a:rPr>
              <a:t> COMFORT-I was not designed to compare survival probabilities between Jakafi and placebo at 3 or 5 years.</a:t>
            </a:r>
            <a:r>
              <a:rPr lang="en-US" sz="650" baseline="30000" dirty="0">
                <a:latin typeface="Univers LT Std" panose="020B0603020202020204" pitchFamily="34" charset="77"/>
              </a:rPr>
              <a:t>4</a:t>
            </a:r>
            <a:endParaRPr lang="en-US" sz="650" dirty="0">
              <a:latin typeface="Univers LT Std" panose="020B0603020202020204" pitchFamily="34" charset="77"/>
            </a:endParaRPr>
          </a:p>
          <a:p>
            <a:pPr>
              <a:spcBef>
                <a:spcPts val="100"/>
              </a:spcBef>
            </a:pPr>
            <a:r>
              <a:rPr lang="en-US" sz="650" baseline="30000" dirty="0">
                <a:latin typeface="Univers LT Std" panose="020B0603020202020204" pitchFamily="34" charset="77"/>
              </a:rPr>
              <a:t>c</a:t>
            </a:r>
            <a:r>
              <a:rPr lang="en-US" sz="650" dirty="0">
                <a:latin typeface="Univers LT Std" panose="020B0603020202020204" pitchFamily="34" charset="77"/>
              </a:rPr>
              <a:t> Patients randomized to placebo were eligible to cross over to receive Jakafi because of progression-driven events or at the physician’s discretion; however, these patients continued to be grouped within their original randomized assignment for analysis purposes.</a:t>
            </a:r>
            <a:r>
              <a:rPr lang="en-US" sz="650" baseline="30000" dirty="0">
                <a:latin typeface="Univers LT Std" panose="020B0603020202020204" pitchFamily="34" charset="77"/>
              </a:rPr>
              <a:t>4</a:t>
            </a:r>
            <a:endParaRPr lang="en-US" sz="650" dirty="0">
              <a:latin typeface="Univers LT Std" panose="020B0603020202020204" pitchFamily="34" charset="77"/>
            </a:endParaRPr>
          </a:p>
        </p:txBody>
      </p:sp>
      <p:sp>
        <p:nvSpPr>
          <p:cNvPr id="30" name="Rectangle 29">
            <a:extLst>
              <a:ext uri="{FF2B5EF4-FFF2-40B4-BE49-F238E27FC236}">
                <a16:creationId xmlns:a16="http://schemas.microsoft.com/office/drawing/2014/main" xmlns="" id="{B03C1898-156A-BA41-A6BF-22AD341B0789}"/>
              </a:ext>
            </a:extLst>
          </p:cNvPr>
          <p:cNvSpPr/>
          <p:nvPr/>
        </p:nvSpPr>
        <p:spPr>
          <a:xfrm>
            <a:off x="225742" y="5534674"/>
            <a:ext cx="1800493" cy="230832"/>
          </a:xfrm>
          <a:prstGeom prst="rect">
            <a:avLst/>
          </a:prstGeom>
        </p:spPr>
        <p:txBody>
          <a:bodyPr wrap="none">
            <a:spAutoFit/>
          </a:bodyPr>
          <a:lstStyle/>
          <a:p>
            <a:r>
              <a:rPr lang="en-US" sz="900" b="1" dirty="0">
                <a:solidFill>
                  <a:schemeClr val="bg1"/>
                </a:solidFill>
                <a:latin typeface="Univers LT Std" panose="020B0603020202020204" pitchFamily="34" charset="77"/>
              </a:rPr>
              <a:t>Important Safety Information</a:t>
            </a:r>
            <a:endParaRPr lang="en-US" sz="900" dirty="0">
              <a:solidFill>
                <a:schemeClr val="bg1"/>
              </a:solidFill>
              <a:latin typeface="Univers LT Std" panose="020B0603020202020204" pitchFamily="34" charset="77"/>
            </a:endParaRPr>
          </a:p>
        </p:txBody>
      </p:sp>
      <p:sp>
        <p:nvSpPr>
          <p:cNvPr id="31" name="Rectangle 30">
            <a:extLst>
              <a:ext uri="{FF2B5EF4-FFF2-40B4-BE49-F238E27FC236}">
                <a16:creationId xmlns:a16="http://schemas.microsoft.com/office/drawing/2014/main" xmlns="" id="{BA7CB0FF-838D-E741-9864-C508C584DA1C}"/>
              </a:ext>
            </a:extLst>
          </p:cNvPr>
          <p:cNvSpPr/>
          <p:nvPr/>
        </p:nvSpPr>
        <p:spPr>
          <a:xfrm>
            <a:off x="225742" y="5716647"/>
            <a:ext cx="5594768" cy="954107"/>
          </a:xfrm>
          <a:prstGeom prst="rect">
            <a:avLst/>
          </a:prstGeom>
        </p:spPr>
        <p:txBody>
          <a:bodyPr wrap="square">
            <a:spAutoFit/>
          </a:bodyPr>
          <a:lstStyle/>
          <a:p>
            <a:pPr marL="171450" indent="-171450">
              <a:buClr>
                <a:srgbClr val="72B54A"/>
              </a:buClr>
              <a:buBlip>
                <a:blip r:embed="rId9"/>
              </a:buBlip>
            </a:pPr>
            <a:r>
              <a:rPr lang="en-US" sz="800" dirty="0">
                <a:solidFill>
                  <a:schemeClr val="bg1"/>
                </a:solidFill>
                <a:latin typeface="Univers LT Std" panose="020B0603020202020204" pitchFamily="34" charset="77"/>
              </a:rPr>
              <a:t>Treatment with Jakafi</a:t>
            </a:r>
            <a:r>
              <a:rPr lang="en-US" sz="800" baseline="30000" dirty="0">
                <a:solidFill>
                  <a:schemeClr val="bg1"/>
                </a:solidFill>
                <a:latin typeface="Univers LT Std" panose="020B0603020202020204" pitchFamily="34" charset="77"/>
              </a:rPr>
              <a:t>®</a:t>
            </a:r>
            <a:r>
              <a:rPr lang="en-US" sz="800" dirty="0">
                <a:solidFill>
                  <a:schemeClr val="bg1"/>
                </a:solidFill>
                <a:latin typeface="Univers LT Std" panose="020B0603020202020204" pitchFamily="34" charset="77"/>
              </a:rPr>
              <a:t> (ruxolitinib) can cause thrombocytopenia, anemia and neutropenia, which are each dose-related effects. Perform a pre-treatment complete blood count (CBC) and monitor CBCs every 2 to 4 weeks until doses are stabilized, and then as clinically indicated</a:t>
            </a:r>
          </a:p>
          <a:p>
            <a:pPr marL="171450" indent="-171450">
              <a:buClr>
                <a:srgbClr val="72B54A"/>
              </a:buClr>
              <a:buBlip>
                <a:blip r:embed="rId9"/>
              </a:buBlip>
            </a:pPr>
            <a:r>
              <a:rPr lang="en-US" sz="800" dirty="0">
                <a:solidFill>
                  <a:schemeClr val="bg1"/>
                </a:solidFill>
                <a:latin typeface="Univers LT Std" panose="020B0603020202020204" pitchFamily="34" charset="77"/>
              </a:rPr>
              <a:t>Manage thrombocytopenia by reducing the dose or temporarily interrupting Jakafi. Platelet transfusions may be necessary</a:t>
            </a:r>
          </a:p>
          <a:p>
            <a:pPr marL="171450" indent="-171450">
              <a:buClr>
                <a:srgbClr val="72B54A"/>
              </a:buClr>
              <a:buBlip>
                <a:blip r:embed="rId9"/>
              </a:buBlip>
            </a:pPr>
            <a:r>
              <a:rPr lang="en-US" sz="800" dirty="0">
                <a:solidFill>
                  <a:schemeClr val="bg1"/>
                </a:solidFill>
                <a:latin typeface="Univers LT Std" panose="020B0603020202020204" pitchFamily="34" charset="77"/>
              </a:rPr>
              <a:t>Patients developing anemia may require blood transfusions and/or dose modifications of Jakafi</a:t>
            </a:r>
          </a:p>
          <a:p>
            <a:pPr marL="171450" indent="-171450">
              <a:buClr>
                <a:srgbClr val="72B54A"/>
              </a:buClr>
              <a:buBlip>
                <a:blip r:embed="rId9"/>
              </a:buBlip>
            </a:pPr>
            <a:r>
              <a:rPr lang="en-US" sz="800" dirty="0">
                <a:solidFill>
                  <a:schemeClr val="bg1"/>
                </a:solidFill>
                <a:latin typeface="Univers LT Std" panose="020B0603020202020204" pitchFamily="34" charset="77"/>
              </a:rPr>
              <a:t>Severe neutropenia (ANC &lt;0.5 × 10</a:t>
            </a:r>
            <a:r>
              <a:rPr lang="en-US" sz="800" baseline="30000" dirty="0">
                <a:solidFill>
                  <a:schemeClr val="bg1"/>
                </a:solidFill>
                <a:latin typeface="Univers LT Std" panose="020B0603020202020204" pitchFamily="34" charset="77"/>
              </a:rPr>
              <a:t>9</a:t>
            </a:r>
            <a:r>
              <a:rPr lang="en-US" sz="800" dirty="0">
                <a:solidFill>
                  <a:schemeClr val="bg1"/>
                </a:solidFill>
                <a:latin typeface="Univers LT Std" panose="020B0603020202020204" pitchFamily="34" charset="77"/>
              </a:rPr>
              <a:t>/L) was generally reversible by withholding Jakafi until recovery</a:t>
            </a:r>
          </a:p>
        </p:txBody>
      </p:sp>
      <p:sp>
        <p:nvSpPr>
          <p:cNvPr id="32" name="Rectangle 31">
            <a:extLst>
              <a:ext uri="{FF2B5EF4-FFF2-40B4-BE49-F238E27FC236}">
                <a16:creationId xmlns:a16="http://schemas.microsoft.com/office/drawing/2014/main" xmlns="" id="{10DEDCEA-E479-7D45-971A-98FB49BF22F1}"/>
              </a:ext>
            </a:extLst>
          </p:cNvPr>
          <p:cNvSpPr/>
          <p:nvPr/>
        </p:nvSpPr>
        <p:spPr>
          <a:xfrm>
            <a:off x="5799363" y="5533197"/>
            <a:ext cx="6279925" cy="1323439"/>
          </a:xfrm>
          <a:prstGeom prst="rect">
            <a:avLst/>
          </a:prstGeom>
        </p:spPr>
        <p:txBody>
          <a:bodyPr wrap="square">
            <a:spAutoFit/>
          </a:bodyPr>
          <a:lstStyle/>
          <a:p>
            <a:pPr marL="171450" lvl="0" indent="-171450">
              <a:buBlip>
                <a:blip r:embed="rId9"/>
              </a:buBlip>
            </a:pPr>
            <a:r>
              <a:rPr lang="en-US" sz="800" dirty="0">
                <a:solidFill>
                  <a:schemeClr val="bg1"/>
                </a:solidFill>
                <a:latin typeface="Univers LT Std" panose="020B0603020202020204" pitchFamily="34" charset="77"/>
              </a:rPr>
              <a:t>Serious bacterial, mycobacterial, fungal and viral infections have occurred. Delay starting Jakafi until active serious infections have resolved. Observe patients receiving Jakafi for signs and symptoms of infection and manage promptly. Use active surveillance and prophylactic antibiotics according to clinical guidelines</a:t>
            </a:r>
          </a:p>
          <a:p>
            <a:pPr marL="171450" lvl="0" indent="-171450">
              <a:buBlip>
                <a:blip r:embed="rId9"/>
              </a:buBlip>
            </a:pPr>
            <a:r>
              <a:rPr lang="en-US" sz="800" dirty="0">
                <a:solidFill>
                  <a:schemeClr val="bg1"/>
                </a:solidFill>
                <a:latin typeface="Univers LT Std" panose="020B0603020202020204" pitchFamily="34" charset="77"/>
              </a:rPr>
              <a:t>Tuberculosis (TB) infection has been reported. Observe patients taking Jakafi for signs and symptoms of active TB and manage promptly. Prior to initiating Jakafi, evaluate patients for TB risk factors and test those at higher risk for latent infection. Consult a physician with expertise in the treatment of TB before starting Jakafi in patients with evidence of active or latent TB. Continuation of Jakafi during treatment of active TB should be based on the overall risk-benefit determination</a:t>
            </a:r>
          </a:p>
          <a:p>
            <a:endParaRPr lang="en-US" sz="800" b="1" dirty="0">
              <a:solidFill>
                <a:schemeClr val="bg1"/>
              </a:solidFill>
              <a:latin typeface="Univers LT Std" panose="020B0603020202020204" pitchFamily="34" charset="77"/>
            </a:endParaRPr>
          </a:p>
          <a:p>
            <a:r>
              <a:rPr lang="en-US" sz="800" b="1" dirty="0">
                <a:solidFill>
                  <a:schemeClr val="bg1"/>
                </a:solidFill>
                <a:latin typeface="Univers LT Std" panose="020B0603020202020204" pitchFamily="34" charset="77"/>
              </a:rPr>
              <a:t>Please see related and other Important Safety Information on </a:t>
            </a:r>
            <a:r>
              <a:rPr lang="en-US" sz="800" b="1" dirty="0">
                <a:solidFill>
                  <a:schemeClr val="bg1"/>
                </a:solidFill>
                <a:latin typeface="Univers LT Std" panose="020B0603020202020204" pitchFamily="34" charset="77"/>
                <a:hlinkClick r:id="" action="ppaction://hlinkshowjump?jump=lastslide">
                  <a:extLst>
                    <a:ext uri="{A12FA001-AC4F-418D-AE19-62706E023703}">
                      <ahyp:hlinkClr xmlns="" xmlns:ahyp="http://schemas.microsoft.com/office/drawing/2018/hyperlinkcolor" val="tx"/>
                    </a:ext>
                  </a:extLst>
                </a:hlinkClick>
              </a:rPr>
              <a:t>last slide</a:t>
            </a:r>
            <a:r>
              <a:rPr lang="en-US" sz="800" b="1" dirty="0">
                <a:solidFill>
                  <a:schemeClr val="bg1"/>
                </a:solidFill>
                <a:latin typeface="Univers LT Std" panose="020B0603020202020204" pitchFamily="34" charset="77"/>
              </a:rPr>
              <a:t>.  Please </a:t>
            </a:r>
            <a:r>
              <a:rPr lang="en-US" sz="800" b="1" dirty="0">
                <a:solidFill>
                  <a:schemeClr val="bg1"/>
                </a:solidFill>
                <a:latin typeface="Univers LT Std" panose="020B0603020202020204" pitchFamily="34" charset="77"/>
                <a:hlinkClick r:id="rId10">
                  <a:extLst>
                    <a:ext uri="{A12FA001-AC4F-418D-AE19-62706E023703}">
                      <ahyp:hlinkClr xmlns="" xmlns:ahyp="http://schemas.microsoft.com/office/drawing/2018/hyperlinkcolor" val="tx"/>
                    </a:ext>
                  </a:extLst>
                </a:hlinkClick>
              </a:rPr>
              <a:t>click here </a:t>
            </a:r>
            <a:r>
              <a:rPr lang="en-US" sz="800" b="1" dirty="0">
                <a:solidFill>
                  <a:schemeClr val="bg1"/>
                </a:solidFill>
                <a:latin typeface="Univers LT Std" panose="020B0603020202020204" pitchFamily="34" charset="77"/>
              </a:rPr>
              <a:t>for Full Prescribing Information.</a:t>
            </a:r>
          </a:p>
          <a:p>
            <a:pPr lvl="0"/>
            <a:endParaRPr lang="en-US" sz="800" dirty="0">
              <a:solidFill>
                <a:schemeClr val="bg1"/>
              </a:solidFill>
              <a:latin typeface="Univers LT Std" panose="020B0603020202020204" pitchFamily="34" charset="77"/>
            </a:endParaRPr>
          </a:p>
        </p:txBody>
      </p:sp>
      <p:sp>
        <p:nvSpPr>
          <p:cNvPr id="34" name="Rectangle 33">
            <a:extLst>
              <a:ext uri="{FF2B5EF4-FFF2-40B4-BE49-F238E27FC236}">
                <a16:creationId xmlns:a16="http://schemas.microsoft.com/office/drawing/2014/main" xmlns="" id="{B1F14873-2B63-CF4A-9DB6-5311E16E794E}"/>
              </a:ext>
            </a:extLst>
          </p:cNvPr>
          <p:cNvSpPr/>
          <p:nvPr/>
        </p:nvSpPr>
        <p:spPr>
          <a:xfrm>
            <a:off x="5941372" y="1461772"/>
            <a:ext cx="5499180" cy="400110"/>
          </a:xfrm>
          <a:prstGeom prst="rect">
            <a:avLst/>
          </a:prstGeom>
        </p:spPr>
        <p:txBody>
          <a:bodyPr wrap="square">
            <a:spAutoFit/>
          </a:bodyPr>
          <a:lstStyle/>
          <a:p>
            <a:r>
              <a:rPr lang="en-US" sz="1000" b="1" dirty="0">
                <a:solidFill>
                  <a:srgbClr val="533E95"/>
                </a:solidFill>
                <a:latin typeface="Univers LT Std" panose="020B0603020202020204" pitchFamily="34" charset="77"/>
              </a:rPr>
              <a:t>In COMFORT-II,† significantly more patients receiving Jakafi achieved a ≥35% reduction in spleen volume from baseline compared with best available therapy (BAT)1,6‡</a:t>
            </a:r>
          </a:p>
        </p:txBody>
      </p:sp>
      <p:pic>
        <p:nvPicPr>
          <p:cNvPr id="35" name="Picture 34">
            <a:extLst>
              <a:ext uri="{FF2B5EF4-FFF2-40B4-BE49-F238E27FC236}">
                <a16:creationId xmlns:a16="http://schemas.microsoft.com/office/drawing/2014/main" xmlns="" id="{A5D8E04B-1EF3-7A4A-A7D8-8D4F301AB366}"/>
              </a:ext>
            </a:extLst>
          </p:cNvPr>
          <p:cNvPicPr>
            <a:picLocks noChangeAspect="1"/>
          </p:cNvPicPr>
          <p:nvPr/>
        </p:nvPicPr>
        <p:blipFill>
          <a:blip r:embed="rId11"/>
          <a:stretch>
            <a:fillRect/>
          </a:stretch>
        </p:blipFill>
        <p:spPr>
          <a:xfrm>
            <a:off x="6015178" y="1810621"/>
            <a:ext cx="3761083" cy="1405457"/>
          </a:xfrm>
          <a:prstGeom prst="rect">
            <a:avLst/>
          </a:prstGeom>
        </p:spPr>
      </p:pic>
      <p:sp>
        <p:nvSpPr>
          <p:cNvPr id="36" name="Rectangle 35">
            <a:extLst>
              <a:ext uri="{FF2B5EF4-FFF2-40B4-BE49-F238E27FC236}">
                <a16:creationId xmlns:a16="http://schemas.microsoft.com/office/drawing/2014/main" xmlns="" id="{D8D94AB3-DBA4-3A40-BB93-C7A627EEB7FE}"/>
              </a:ext>
            </a:extLst>
          </p:cNvPr>
          <p:cNvSpPr/>
          <p:nvPr/>
        </p:nvSpPr>
        <p:spPr>
          <a:xfrm>
            <a:off x="8414808" y="3259263"/>
            <a:ext cx="2858475" cy="246221"/>
          </a:xfrm>
          <a:prstGeom prst="rect">
            <a:avLst/>
          </a:prstGeom>
        </p:spPr>
        <p:txBody>
          <a:bodyPr wrap="none">
            <a:spAutoFit/>
          </a:bodyPr>
          <a:lstStyle/>
          <a:p>
            <a:r>
              <a:rPr lang="en-US" sz="1000" b="1" dirty="0">
                <a:solidFill>
                  <a:srgbClr val="533E95"/>
                </a:solidFill>
                <a:latin typeface="Univers LT Std" panose="020B0603020202020204" pitchFamily="34" charset="77"/>
              </a:rPr>
              <a:t>COMFORT-II 5-year analysis: Jakafi and BAT</a:t>
            </a:r>
          </a:p>
        </p:txBody>
      </p:sp>
      <p:sp>
        <p:nvSpPr>
          <p:cNvPr id="37" name="Rectangle 36">
            <a:extLst>
              <a:ext uri="{FF2B5EF4-FFF2-40B4-BE49-F238E27FC236}">
                <a16:creationId xmlns:a16="http://schemas.microsoft.com/office/drawing/2014/main" xmlns="" id="{91F29520-46F3-F84F-BE15-11BA64DB4990}"/>
              </a:ext>
            </a:extLst>
          </p:cNvPr>
          <p:cNvSpPr/>
          <p:nvPr/>
        </p:nvSpPr>
        <p:spPr>
          <a:xfrm>
            <a:off x="8420577" y="3442837"/>
            <a:ext cx="3241264" cy="707886"/>
          </a:xfrm>
          <a:prstGeom prst="rect">
            <a:avLst/>
          </a:prstGeom>
        </p:spPr>
        <p:txBody>
          <a:bodyPr wrap="square">
            <a:spAutoFit/>
          </a:bodyPr>
          <a:lstStyle/>
          <a:p>
            <a:pPr marL="171450" indent="-171450">
              <a:buFont typeface="Arial" panose="020B0604020202020204" pitchFamily="34" charset="0"/>
              <a:buChar char="•"/>
            </a:pPr>
            <a:r>
              <a:rPr lang="en-US" sz="800" dirty="0">
                <a:latin typeface="Univers LT Std" panose="020B0603020202020204" pitchFamily="34" charset="77"/>
              </a:rPr>
              <a:t>At 3 years, survival probability was 79% for patients originally randomized to Jakafi and 59% for those originally randomized to BAT</a:t>
            </a:r>
            <a:r>
              <a:rPr lang="en-US" sz="800" baseline="30000" dirty="0">
                <a:latin typeface="Univers LT Std" panose="020B0603020202020204" pitchFamily="34" charset="77"/>
              </a:rPr>
              <a:t>1</a:t>
            </a:r>
          </a:p>
          <a:p>
            <a:pPr marL="171450" indent="-171450">
              <a:buFont typeface="Arial" panose="020B0604020202020204" pitchFamily="34" charset="0"/>
              <a:buChar char="•"/>
            </a:pPr>
            <a:r>
              <a:rPr lang="en-US" sz="800" dirty="0">
                <a:latin typeface="Univers LT Std" panose="020B0603020202020204" pitchFamily="34" charset="77"/>
              </a:rPr>
              <a:t>Overall survival was a prespecified secondary endpoint in COMFORT-II</a:t>
            </a:r>
            <a:r>
              <a:rPr lang="en-US" sz="800" baseline="30000" dirty="0">
                <a:latin typeface="Univers LT Std" panose="020B0603020202020204" pitchFamily="34" charset="77"/>
              </a:rPr>
              <a:t>1</a:t>
            </a:r>
          </a:p>
        </p:txBody>
      </p:sp>
      <p:pic>
        <p:nvPicPr>
          <p:cNvPr id="38" name="Picture 37">
            <a:extLst>
              <a:ext uri="{FF2B5EF4-FFF2-40B4-BE49-F238E27FC236}">
                <a16:creationId xmlns:a16="http://schemas.microsoft.com/office/drawing/2014/main" xmlns="" id="{3B707E44-004C-C34D-9EE3-4C1BB5227E39}"/>
              </a:ext>
            </a:extLst>
          </p:cNvPr>
          <p:cNvPicPr>
            <a:picLocks noChangeAspect="1"/>
          </p:cNvPicPr>
          <p:nvPr/>
        </p:nvPicPr>
        <p:blipFill>
          <a:blip r:embed="rId12"/>
          <a:stretch>
            <a:fillRect/>
          </a:stretch>
        </p:blipFill>
        <p:spPr>
          <a:xfrm>
            <a:off x="6031571" y="3287733"/>
            <a:ext cx="2349155" cy="1918864"/>
          </a:xfrm>
          <a:prstGeom prst="rect">
            <a:avLst/>
          </a:prstGeom>
        </p:spPr>
      </p:pic>
      <p:sp>
        <p:nvSpPr>
          <p:cNvPr id="39" name="Rectangle 38">
            <a:extLst>
              <a:ext uri="{FF2B5EF4-FFF2-40B4-BE49-F238E27FC236}">
                <a16:creationId xmlns:a16="http://schemas.microsoft.com/office/drawing/2014/main" xmlns="" id="{FA6B774A-4894-DC4C-A53B-7C1073463C0E}"/>
              </a:ext>
            </a:extLst>
          </p:cNvPr>
          <p:cNvSpPr/>
          <p:nvPr/>
        </p:nvSpPr>
        <p:spPr>
          <a:xfrm>
            <a:off x="6115159" y="5186580"/>
            <a:ext cx="1024639" cy="169277"/>
          </a:xfrm>
          <a:prstGeom prst="rect">
            <a:avLst/>
          </a:prstGeom>
        </p:spPr>
        <p:txBody>
          <a:bodyPr wrap="none">
            <a:spAutoFit/>
          </a:bodyPr>
          <a:lstStyle/>
          <a:p>
            <a:r>
              <a:rPr lang="en-US" sz="500" dirty="0">
                <a:effectLst/>
                <a:latin typeface="Univers LT Std" panose="020B0603020202020204" pitchFamily="34" charset="77"/>
              </a:rPr>
              <a:t>BAT, best available therapy.</a:t>
            </a:r>
          </a:p>
        </p:txBody>
      </p:sp>
      <p:sp>
        <p:nvSpPr>
          <p:cNvPr id="40" name="Rectangle 39">
            <a:extLst>
              <a:ext uri="{FF2B5EF4-FFF2-40B4-BE49-F238E27FC236}">
                <a16:creationId xmlns:a16="http://schemas.microsoft.com/office/drawing/2014/main" xmlns="" id="{ABFB7C65-D02B-D244-A3A0-1EEA69B3D70D}"/>
              </a:ext>
            </a:extLst>
          </p:cNvPr>
          <p:cNvSpPr/>
          <p:nvPr/>
        </p:nvSpPr>
        <p:spPr>
          <a:xfrm>
            <a:off x="6115159" y="5312106"/>
            <a:ext cx="4971941" cy="200055"/>
          </a:xfrm>
          <a:prstGeom prst="rect">
            <a:avLst/>
          </a:prstGeom>
        </p:spPr>
        <p:txBody>
          <a:bodyPr wrap="square">
            <a:spAutoFit/>
          </a:bodyPr>
          <a:lstStyle/>
          <a:p>
            <a:r>
              <a:rPr lang="en-US" sz="700" b="1" dirty="0">
                <a:solidFill>
                  <a:srgbClr val="533E95"/>
                </a:solidFill>
                <a:latin typeface="Univers LT Std" panose="020B0603020202020204" pitchFamily="34" charset="77"/>
              </a:rPr>
              <a:t>All patients in the BAT group either crossed over to Jakafi at a median of 17 months or discontinued.</a:t>
            </a:r>
            <a:r>
              <a:rPr lang="en-US" sz="700" b="1" baseline="30000" dirty="0">
                <a:solidFill>
                  <a:srgbClr val="533E95"/>
                </a:solidFill>
                <a:latin typeface="Univers LT Std" panose="020B0603020202020204" pitchFamily="34" charset="77"/>
              </a:rPr>
              <a:t>1</a:t>
            </a:r>
          </a:p>
        </p:txBody>
      </p:sp>
      <p:sp>
        <p:nvSpPr>
          <p:cNvPr id="41" name="Rectangle 40">
            <a:extLst>
              <a:ext uri="{FF2B5EF4-FFF2-40B4-BE49-F238E27FC236}">
                <a16:creationId xmlns:a16="http://schemas.microsoft.com/office/drawing/2014/main" xmlns="" id="{04CD7CA0-8C8F-1B4C-AB20-DF6F2AC231E3}"/>
              </a:ext>
            </a:extLst>
          </p:cNvPr>
          <p:cNvSpPr/>
          <p:nvPr/>
        </p:nvSpPr>
        <p:spPr>
          <a:xfrm>
            <a:off x="8414808" y="4087974"/>
            <a:ext cx="3505731" cy="1231106"/>
          </a:xfrm>
          <a:prstGeom prst="rect">
            <a:avLst/>
          </a:prstGeom>
        </p:spPr>
        <p:txBody>
          <a:bodyPr wrap="square">
            <a:spAutoFit/>
          </a:bodyPr>
          <a:lstStyle/>
          <a:p>
            <a:r>
              <a:rPr lang="en-US" sz="650" dirty="0">
                <a:latin typeface="Univers LT Std" panose="020B0603020202020204" pitchFamily="34" charset="77"/>
              </a:rPr>
              <a:t>Adapted with permission from </a:t>
            </a:r>
            <a:r>
              <a:rPr lang="en-US" sz="650" i="1" dirty="0">
                <a:latin typeface="Univers LT Std" panose="020B0603020202020204" pitchFamily="34" charset="77"/>
              </a:rPr>
              <a:t>Leukemia</a:t>
            </a:r>
            <a:r>
              <a:rPr lang="en-US" sz="650" dirty="0">
                <a:latin typeface="Univers LT Std" panose="020B0603020202020204" pitchFamily="34" charset="77"/>
              </a:rPr>
              <a:t>.</a:t>
            </a:r>
          </a:p>
          <a:p>
            <a:pPr>
              <a:spcBef>
                <a:spcPts val="100"/>
              </a:spcBef>
            </a:pPr>
            <a:r>
              <a:rPr lang="en-US" sz="650" baseline="30000" dirty="0">
                <a:latin typeface="Univers LT Std" panose="020B0603020202020204" pitchFamily="34" charset="77"/>
              </a:rPr>
              <a:t>a</a:t>
            </a:r>
            <a:r>
              <a:rPr lang="en-US" sz="650" dirty="0">
                <a:latin typeface="Univers LT Std" panose="020B0603020202020204" pitchFamily="34" charset="77"/>
              </a:rPr>
              <a:t> The 5-year overall survival analysis is not included in the Full Prescribing Information for Jakafi. Although the 3-year overall survival analysis is presented in the Full Prescribing Information, P  values and hazard ratios are omitted from the overall survival Kaplan-Meier curves.</a:t>
            </a:r>
            <a:r>
              <a:rPr lang="en-US" sz="650" baseline="30000" dirty="0">
                <a:latin typeface="Univers LT Std" panose="020B0603020202020204" pitchFamily="34" charset="77"/>
              </a:rPr>
              <a:t>4 </a:t>
            </a:r>
          </a:p>
          <a:p>
            <a:pPr>
              <a:spcBef>
                <a:spcPts val="100"/>
              </a:spcBef>
            </a:pPr>
            <a:r>
              <a:rPr lang="en-US" sz="650" baseline="30000" dirty="0">
                <a:latin typeface="Univers LT Std" panose="020B0603020202020204" pitchFamily="34" charset="77"/>
              </a:rPr>
              <a:t>b</a:t>
            </a:r>
            <a:r>
              <a:rPr lang="en-US" sz="650" dirty="0">
                <a:latin typeface="Univers LT Std" panose="020B0603020202020204" pitchFamily="34" charset="77"/>
              </a:rPr>
              <a:t> COMFORT-II was not designed to compare survival probabilities between Jakafi and best available therapy at 3 or 5 years.</a:t>
            </a:r>
            <a:r>
              <a:rPr lang="en-US" sz="650" baseline="30000" dirty="0">
                <a:latin typeface="Univers LT Std" panose="020B0603020202020204" pitchFamily="34" charset="77"/>
              </a:rPr>
              <a:t>4</a:t>
            </a:r>
            <a:endParaRPr lang="en-US" sz="650" dirty="0">
              <a:latin typeface="Univers LT Std" panose="020B0603020202020204" pitchFamily="34" charset="77"/>
            </a:endParaRPr>
          </a:p>
          <a:p>
            <a:pPr>
              <a:spcBef>
                <a:spcPts val="100"/>
              </a:spcBef>
            </a:pPr>
            <a:r>
              <a:rPr lang="en-US" sz="650" baseline="30000" dirty="0">
                <a:latin typeface="Univers LT Std" panose="020B0603020202020204" pitchFamily="34" charset="77"/>
              </a:rPr>
              <a:t>c</a:t>
            </a:r>
            <a:r>
              <a:rPr lang="en-US" sz="650" dirty="0">
                <a:latin typeface="Univers LT Std" panose="020B0603020202020204" pitchFamily="34" charset="77"/>
              </a:rPr>
              <a:t> Patients randomized to best available therapy were eligible to cross over to receive Jakafi because of progression-driven events or at the physician’s discretion; however, these patients continued to be grouped within their original randomized assignment for analysis purposes.</a:t>
            </a:r>
            <a:r>
              <a:rPr lang="en-US" sz="650" baseline="30000" dirty="0">
                <a:latin typeface="Univers LT Std" panose="020B0603020202020204" pitchFamily="34" charset="77"/>
              </a:rPr>
              <a:t>4</a:t>
            </a:r>
            <a:endParaRPr lang="en-US" sz="650" dirty="0">
              <a:latin typeface="Univers LT Std" panose="020B0603020202020204" pitchFamily="34" charset="77"/>
            </a:endParaRPr>
          </a:p>
        </p:txBody>
      </p:sp>
      <p:sp>
        <p:nvSpPr>
          <p:cNvPr id="48" name="Rectangle 47">
            <a:extLst>
              <a:ext uri="{FF2B5EF4-FFF2-40B4-BE49-F238E27FC236}">
                <a16:creationId xmlns:a16="http://schemas.microsoft.com/office/drawing/2014/main" xmlns="" id="{E3163A07-F9CA-F544-9108-73E987507262}"/>
              </a:ext>
            </a:extLst>
          </p:cNvPr>
          <p:cNvSpPr/>
          <p:nvPr/>
        </p:nvSpPr>
        <p:spPr>
          <a:xfrm>
            <a:off x="219163" y="387771"/>
            <a:ext cx="6096000" cy="523220"/>
          </a:xfrm>
          <a:prstGeom prst="rect">
            <a:avLst/>
          </a:prstGeom>
        </p:spPr>
        <p:txBody>
          <a:bodyPr>
            <a:spAutoFit/>
          </a:bodyPr>
          <a:lstStyle/>
          <a:p>
            <a:r>
              <a:rPr lang="en-US" sz="2800" b="1" dirty="0">
                <a:solidFill>
                  <a:schemeClr val="bg1"/>
                </a:solidFill>
                <a:latin typeface="Univers LT Std" panose="020B0603020202020204" pitchFamily="34" charset="77"/>
              </a:rPr>
              <a:t>Intervene with Jakafi </a:t>
            </a:r>
            <a:r>
              <a:rPr lang="en-US" sz="2800" dirty="0">
                <a:solidFill>
                  <a:schemeClr val="bg1"/>
                </a:solidFill>
                <a:latin typeface="Univers LT Std" panose="020B0603020202020204" pitchFamily="34" charset="77"/>
              </a:rPr>
              <a:t>at diagnosis</a:t>
            </a:r>
          </a:p>
        </p:txBody>
      </p:sp>
      <p:sp>
        <p:nvSpPr>
          <p:cNvPr id="2" name="Rectangle 1">
            <a:extLst>
              <a:ext uri="{FF2B5EF4-FFF2-40B4-BE49-F238E27FC236}">
                <a16:creationId xmlns:a16="http://schemas.microsoft.com/office/drawing/2014/main" xmlns="" id="{F3EC0CBD-BD20-7F4C-BBFA-C94D903542F7}"/>
              </a:ext>
            </a:extLst>
          </p:cNvPr>
          <p:cNvSpPr/>
          <p:nvPr/>
        </p:nvSpPr>
        <p:spPr>
          <a:xfrm>
            <a:off x="0" y="6640078"/>
            <a:ext cx="2029400" cy="200055"/>
          </a:xfrm>
          <a:prstGeom prst="rect">
            <a:avLst/>
          </a:prstGeom>
        </p:spPr>
        <p:txBody>
          <a:bodyPr wrap="square">
            <a:spAutoFit/>
          </a:bodyPr>
          <a:lstStyle/>
          <a:p>
            <a:r>
              <a:rPr lang="en-US" sz="700" dirty="0">
                <a:solidFill>
                  <a:srgbClr val="FFFFFF"/>
                </a:solidFill>
                <a:latin typeface="Univers LT Std 55 Roman" panose="020B0603020202020204" pitchFamily="34" charset="77"/>
              </a:rPr>
              <a:t>MAT-JAK-02364 (Slide 1 of 3)</a:t>
            </a:r>
            <a:endParaRPr lang="en-US" sz="700" dirty="0">
              <a:solidFill>
                <a:srgbClr val="FFFFFF"/>
              </a:solidFill>
              <a:effectLst/>
              <a:latin typeface="Univers LT Std 55 Roman" panose="020B0603020202020204" pitchFamily="34" charset="77"/>
            </a:endParaRPr>
          </a:p>
        </p:txBody>
      </p:sp>
    </p:spTree>
    <p:extLst>
      <p:ext uri="{BB962C8B-B14F-4D97-AF65-F5344CB8AC3E}">
        <p14:creationId xmlns:p14="http://schemas.microsoft.com/office/powerpoint/2010/main" val="3452930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447D3340-7C11-6343-9596-42DD84C017A2}"/>
              </a:ext>
            </a:extLst>
          </p:cNvPr>
          <p:cNvPicPr>
            <a:picLocks noChangeAspect="1"/>
          </p:cNvPicPr>
          <p:nvPr/>
        </p:nvPicPr>
        <p:blipFill>
          <a:blip r:embed="rId3"/>
          <a:stretch>
            <a:fillRect/>
          </a:stretch>
        </p:blipFill>
        <p:spPr>
          <a:xfrm>
            <a:off x="-12609" y="5509975"/>
            <a:ext cx="12217218" cy="1362456"/>
          </a:xfrm>
          <a:prstGeom prst="rect">
            <a:avLst/>
          </a:prstGeom>
        </p:spPr>
      </p:pic>
      <p:pic>
        <p:nvPicPr>
          <p:cNvPr id="12" name="Picture 11">
            <a:extLst>
              <a:ext uri="{FF2B5EF4-FFF2-40B4-BE49-F238E27FC236}">
                <a16:creationId xmlns:a16="http://schemas.microsoft.com/office/drawing/2014/main" xmlns="" id="{31F4D8AC-01F5-3642-8D43-410668A234DA}"/>
              </a:ext>
            </a:extLst>
          </p:cNvPr>
          <p:cNvPicPr>
            <a:picLocks noChangeAspect="1"/>
          </p:cNvPicPr>
          <p:nvPr/>
        </p:nvPicPr>
        <p:blipFill>
          <a:blip r:embed="rId4"/>
          <a:stretch>
            <a:fillRect/>
          </a:stretch>
        </p:blipFill>
        <p:spPr>
          <a:xfrm>
            <a:off x="219163" y="202544"/>
            <a:ext cx="4845051" cy="229906"/>
          </a:xfrm>
          <a:prstGeom prst="rect">
            <a:avLst/>
          </a:prstGeom>
        </p:spPr>
      </p:pic>
      <p:sp>
        <p:nvSpPr>
          <p:cNvPr id="19" name="Rectangle 18">
            <a:extLst>
              <a:ext uri="{FF2B5EF4-FFF2-40B4-BE49-F238E27FC236}">
                <a16:creationId xmlns:a16="http://schemas.microsoft.com/office/drawing/2014/main" xmlns="" id="{113CEDA5-49DB-8542-8514-FD3FCAA95340}"/>
              </a:ext>
            </a:extLst>
          </p:cNvPr>
          <p:cNvSpPr/>
          <p:nvPr/>
        </p:nvSpPr>
        <p:spPr>
          <a:xfrm>
            <a:off x="225552" y="1064349"/>
            <a:ext cx="4914900" cy="643173"/>
          </a:xfrm>
          <a:prstGeom prst="rect">
            <a:avLst/>
          </a:prstGeom>
        </p:spPr>
        <p:txBody>
          <a:bodyPr wrap="square">
            <a:noAutofit/>
          </a:bodyPr>
          <a:lstStyle/>
          <a:p>
            <a:pPr>
              <a:lnSpc>
                <a:spcPct val="150000"/>
              </a:lnSpc>
            </a:pPr>
            <a:r>
              <a:rPr lang="en-US" sz="1000" b="1" dirty="0">
                <a:solidFill>
                  <a:srgbClr val="533E95"/>
                </a:solidFill>
                <a:latin typeface="Univers LT Std" panose="020B0603020202020204" pitchFamily="34" charset="77"/>
              </a:rPr>
              <a:t>Indications and Usage</a:t>
            </a:r>
            <a:endParaRPr lang="en-US" sz="1000" dirty="0">
              <a:solidFill>
                <a:srgbClr val="533E95"/>
              </a:solidFill>
              <a:latin typeface="Univers LT Std" panose="020B0603020202020204" pitchFamily="34" charset="77"/>
            </a:endParaRPr>
          </a:p>
          <a:p>
            <a:r>
              <a:rPr lang="en-US" sz="800" dirty="0">
                <a:latin typeface="Univers LT Std" panose="020B0603020202020204" pitchFamily="34" charset="77"/>
              </a:rPr>
              <a:t>Jakafi is indicated for treatment of polycythemia vera (PV) in adults who have had an inadequate response to or are intolerant of hydroxyurea.</a:t>
            </a:r>
          </a:p>
        </p:txBody>
      </p:sp>
      <p:sp>
        <p:nvSpPr>
          <p:cNvPr id="30" name="Rectangle 29">
            <a:extLst>
              <a:ext uri="{FF2B5EF4-FFF2-40B4-BE49-F238E27FC236}">
                <a16:creationId xmlns:a16="http://schemas.microsoft.com/office/drawing/2014/main" xmlns="" id="{B03C1898-156A-BA41-A6BF-22AD341B0789}"/>
              </a:ext>
            </a:extLst>
          </p:cNvPr>
          <p:cNvSpPr/>
          <p:nvPr/>
        </p:nvSpPr>
        <p:spPr>
          <a:xfrm>
            <a:off x="271461" y="5589942"/>
            <a:ext cx="2460930" cy="230832"/>
          </a:xfrm>
          <a:prstGeom prst="rect">
            <a:avLst/>
          </a:prstGeom>
        </p:spPr>
        <p:txBody>
          <a:bodyPr wrap="none">
            <a:spAutoFit/>
          </a:bodyPr>
          <a:lstStyle/>
          <a:p>
            <a:r>
              <a:rPr lang="en-US" sz="900" b="1" dirty="0">
                <a:solidFill>
                  <a:schemeClr val="bg1"/>
                </a:solidFill>
                <a:latin typeface="Univers LT Std" panose="020B0603020202020204" pitchFamily="34" charset="77"/>
              </a:rPr>
              <a:t>Important Safety Information (continued)</a:t>
            </a:r>
            <a:endParaRPr lang="en-US" sz="900" dirty="0">
              <a:solidFill>
                <a:schemeClr val="bg1"/>
              </a:solidFill>
              <a:latin typeface="Univers LT Std" panose="020B0603020202020204" pitchFamily="34" charset="77"/>
            </a:endParaRPr>
          </a:p>
        </p:txBody>
      </p:sp>
      <p:sp>
        <p:nvSpPr>
          <p:cNvPr id="31" name="Rectangle 30">
            <a:extLst>
              <a:ext uri="{FF2B5EF4-FFF2-40B4-BE49-F238E27FC236}">
                <a16:creationId xmlns:a16="http://schemas.microsoft.com/office/drawing/2014/main" xmlns="" id="{BA7CB0FF-838D-E741-9864-C508C584DA1C}"/>
              </a:ext>
            </a:extLst>
          </p:cNvPr>
          <p:cNvSpPr/>
          <p:nvPr/>
        </p:nvSpPr>
        <p:spPr>
          <a:xfrm>
            <a:off x="271461" y="5804855"/>
            <a:ext cx="5594768" cy="830997"/>
          </a:xfrm>
          <a:prstGeom prst="rect">
            <a:avLst/>
          </a:prstGeom>
        </p:spPr>
        <p:txBody>
          <a:bodyPr wrap="square">
            <a:spAutoFit/>
          </a:bodyPr>
          <a:lstStyle/>
          <a:p>
            <a:pPr marL="171450" indent="-171450">
              <a:buClr>
                <a:srgbClr val="72B54A"/>
              </a:buClr>
              <a:buBlip>
                <a:blip r:embed="rId5"/>
              </a:buBlip>
            </a:pPr>
            <a:r>
              <a:rPr lang="en-US" sz="800" dirty="0">
                <a:solidFill>
                  <a:schemeClr val="bg1"/>
                </a:solidFill>
                <a:latin typeface="Univers LT Std" panose="020B0603020202020204" pitchFamily="34" charset="77"/>
              </a:rPr>
              <a:t>Progressive multifocal leukoencephalopathy (PML) has occurred with Jakafi treatment. If PML is suspected, stop Jakafi and evaluate</a:t>
            </a:r>
          </a:p>
          <a:p>
            <a:pPr marL="171450" indent="-171450">
              <a:buClr>
                <a:srgbClr val="72B54A"/>
              </a:buClr>
              <a:buBlip>
                <a:blip r:embed="rId5"/>
              </a:buBlip>
            </a:pPr>
            <a:r>
              <a:rPr lang="en-US" sz="800" dirty="0">
                <a:solidFill>
                  <a:schemeClr val="bg1"/>
                </a:solidFill>
                <a:latin typeface="Univers LT Std" panose="020B0603020202020204" pitchFamily="34" charset="77"/>
              </a:rPr>
              <a:t>Advise patients about early signs and symptoms of herpes zoster and to seek early treatment</a:t>
            </a:r>
          </a:p>
          <a:p>
            <a:pPr marL="171450" indent="-171450">
              <a:buClr>
                <a:srgbClr val="72B54A"/>
              </a:buClr>
              <a:buBlip>
                <a:blip r:embed="rId5"/>
              </a:buBlip>
            </a:pPr>
            <a:r>
              <a:rPr lang="en-US" sz="800" dirty="0">
                <a:solidFill>
                  <a:schemeClr val="bg1"/>
                </a:solidFill>
                <a:latin typeface="Univers LT Std" panose="020B0603020202020204" pitchFamily="34" charset="77"/>
              </a:rPr>
              <a:t>Increases in hepatitis B viral load with or without associated elevations in alanine aminotransferase and aspartate aminotransferase have been reported in patients with chronic hepatitis B virus (HBV) infections. Monitor and treat patients with chronic HBV infection according to clinical guidelines</a:t>
            </a:r>
          </a:p>
        </p:txBody>
      </p:sp>
      <p:sp>
        <p:nvSpPr>
          <p:cNvPr id="32" name="Rectangle 31">
            <a:extLst>
              <a:ext uri="{FF2B5EF4-FFF2-40B4-BE49-F238E27FC236}">
                <a16:creationId xmlns:a16="http://schemas.microsoft.com/office/drawing/2014/main" xmlns="" id="{10DEDCEA-E479-7D45-971A-98FB49BF22F1}"/>
              </a:ext>
            </a:extLst>
          </p:cNvPr>
          <p:cNvSpPr/>
          <p:nvPr/>
        </p:nvSpPr>
        <p:spPr>
          <a:xfrm>
            <a:off x="5866226" y="5556355"/>
            <a:ext cx="6260049" cy="1277273"/>
          </a:xfrm>
          <a:prstGeom prst="rect">
            <a:avLst/>
          </a:prstGeom>
        </p:spPr>
        <p:txBody>
          <a:bodyPr wrap="square">
            <a:spAutoFit/>
          </a:bodyPr>
          <a:lstStyle/>
          <a:p>
            <a:pPr marL="171450" lvl="0" indent="-171450">
              <a:buClr>
                <a:srgbClr val="72B54A"/>
              </a:buClr>
              <a:buBlip>
                <a:blip r:embed="rId5"/>
              </a:buBlip>
            </a:pPr>
            <a:r>
              <a:rPr lang="en-US" sz="800" dirty="0">
                <a:solidFill>
                  <a:schemeClr val="bg1"/>
                </a:solidFill>
                <a:latin typeface="Univers LT Std" panose="020B0603020202020204" pitchFamily="34" charset="77"/>
              </a:rPr>
              <a:t>When discontinuing Jakafi, myeloproliferative neoplasm-related symptoms may return within one week. After discontinuation, some patients with myelofibrosis have experienced fever, respiratory distress, hypotension, DIC, or multi-organ failure. If any of these occur after discontinuation or while tapering Jakafi, evaluate and treat any intercurrent illness and consider restarting or increasing the dose of Jakafi. Instruct patients not to interrupt or discontinue Jakafi without consulting their physician. When discontinuing or interrupting Jakafi for reasons other than thrombocytopenia or neutropenia, consider gradual tapering rather than abrupt discontinuation</a:t>
            </a:r>
          </a:p>
          <a:p>
            <a:pPr marL="171450" lvl="0" indent="-171450">
              <a:buClr>
                <a:srgbClr val="72B54A"/>
              </a:buClr>
              <a:buBlip>
                <a:blip r:embed="rId5"/>
              </a:buBlip>
            </a:pPr>
            <a:r>
              <a:rPr lang="en-US" sz="800" dirty="0">
                <a:solidFill>
                  <a:schemeClr val="bg1"/>
                </a:solidFill>
                <a:latin typeface="Univers LT Std" panose="020B0603020202020204" pitchFamily="34" charset="77"/>
              </a:rPr>
              <a:t>Non-melanoma skin cancers including basal cell, squamous cell, and Merkel cell carcinoma have occurred. Perform periodic skin examinations</a:t>
            </a:r>
          </a:p>
          <a:p>
            <a:pPr>
              <a:spcBef>
                <a:spcPts val="600"/>
              </a:spcBef>
            </a:pPr>
            <a:r>
              <a:rPr lang="en-US" sz="800" b="1" dirty="0">
                <a:solidFill>
                  <a:schemeClr val="bg1"/>
                </a:solidFill>
                <a:latin typeface="Univers LT Std" panose="020B0603020202020204" pitchFamily="34" charset="77"/>
              </a:rPr>
              <a:t>Please see related and other Important Safety Information on </a:t>
            </a:r>
            <a:r>
              <a:rPr lang="en-US" sz="800" b="1" dirty="0">
                <a:solidFill>
                  <a:schemeClr val="bg1"/>
                </a:solidFill>
                <a:latin typeface="Univers LT Std" panose="020B0603020202020204" pitchFamily="34" charset="77"/>
                <a:hlinkClick r:id="" action="ppaction://hlinkshowjump?jump=lastslide">
                  <a:extLst>
                    <a:ext uri="{A12FA001-AC4F-418D-AE19-62706E023703}">
                      <ahyp:hlinkClr xmlns="" xmlns:ahyp="http://schemas.microsoft.com/office/drawing/2018/hyperlinkcolor" val="tx"/>
                    </a:ext>
                  </a:extLst>
                </a:hlinkClick>
              </a:rPr>
              <a:t>last slide</a:t>
            </a:r>
            <a:r>
              <a:rPr lang="en-US" sz="800" b="1" dirty="0">
                <a:solidFill>
                  <a:schemeClr val="bg1"/>
                </a:solidFill>
                <a:latin typeface="Univers LT Std" panose="020B0603020202020204" pitchFamily="34" charset="77"/>
              </a:rPr>
              <a:t>.  Please </a:t>
            </a:r>
            <a:r>
              <a:rPr lang="en-US" sz="800" b="1" dirty="0">
                <a:solidFill>
                  <a:schemeClr val="bg1"/>
                </a:solidFill>
                <a:latin typeface="Univers LT Std" panose="020B0603020202020204" pitchFamily="34" charset="77"/>
                <a:hlinkClick r:id="rId6">
                  <a:extLst>
                    <a:ext uri="{A12FA001-AC4F-418D-AE19-62706E023703}">
                      <ahyp:hlinkClr xmlns="" xmlns:ahyp="http://schemas.microsoft.com/office/drawing/2018/hyperlinkcolor" val="tx"/>
                    </a:ext>
                  </a:extLst>
                </a:hlinkClick>
              </a:rPr>
              <a:t>click here </a:t>
            </a:r>
            <a:r>
              <a:rPr lang="en-US" sz="800" b="1" dirty="0">
                <a:solidFill>
                  <a:schemeClr val="bg1"/>
                </a:solidFill>
                <a:latin typeface="Univers LT Std" panose="020B0603020202020204" pitchFamily="34" charset="77"/>
              </a:rPr>
              <a:t>for Full Prescribing Information.</a:t>
            </a:r>
          </a:p>
        </p:txBody>
      </p:sp>
      <p:sp>
        <p:nvSpPr>
          <p:cNvPr id="48" name="Rectangle 47">
            <a:extLst>
              <a:ext uri="{FF2B5EF4-FFF2-40B4-BE49-F238E27FC236}">
                <a16:creationId xmlns:a16="http://schemas.microsoft.com/office/drawing/2014/main" xmlns="" id="{E3163A07-F9CA-F544-9108-73E987507262}"/>
              </a:ext>
            </a:extLst>
          </p:cNvPr>
          <p:cNvSpPr/>
          <p:nvPr/>
        </p:nvSpPr>
        <p:spPr>
          <a:xfrm>
            <a:off x="219163" y="455006"/>
            <a:ext cx="6096000" cy="523220"/>
          </a:xfrm>
          <a:prstGeom prst="rect">
            <a:avLst/>
          </a:prstGeom>
        </p:spPr>
        <p:txBody>
          <a:bodyPr>
            <a:spAutoFit/>
          </a:bodyPr>
          <a:lstStyle/>
          <a:p>
            <a:r>
              <a:rPr lang="en-US" sz="2800" b="1" dirty="0">
                <a:solidFill>
                  <a:schemeClr val="bg1"/>
                </a:solidFill>
                <a:latin typeface="Univers LT Std" panose="020B0603020202020204" pitchFamily="34" charset="77"/>
              </a:rPr>
              <a:t>Intervene with Jakafi </a:t>
            </a:r>
            <a:r>
              <a:rPr lang="en-US" sz="2800" dirty="0">
                <a:solidFill>
                  <a:schemeClr val="bg1"/>
                </a:solidFill>
                <a:latin typeface="Univers LT Std" panose="020B0603020202020204" pitchFamily="34" charset="77"/>
              </a:rPr>
              <a:t>at diagnosis</a:t>
            </a:r>
          </a:p>
        </p:txBody>
      </p:sp>
      <p:pic>
        <p:nvPicPr>
          <p:cNvPr id="2" name="Picture 1">
            <a:extLst>
              <a:ext uri="{FF2B5EF4-FFF2-40B4-BE49-F238E27FC236}">
                <a16:creationId xmlns:a16="http://schemas.microsoft.com/office/drawing/2014/main" xmlns="" id="{50FCEF77-9095-9948-B0A8-92B0F00670FF}"/>
              </a:ext>
            </a:extLst>
          </p:cNvPr>
          <p:cNvPicPr>
            <a:picLocks noChangeAspect="1"/>
          </p:cNvPicPr>
          <p:nvPr/>
        </p:nvPicPr>
        <p:blipFill rotWithShape="1">
          <a:blip r:embed="rId7"/>
          <a:srcRect r="533"/>
          <a:stretch/>
        </p:blipFill>
        <p:spPr>
          <a:xfrm>
            <a:off x="-103179" y="-50015"/>
            <a:ext cx="12320396" cy="978408"/>
          </a:xfrm>
          <a:prstGeom prst="rect">
            <a:avLst/>
          </a:prstGeom>
        </p:spPr>
      </p:pic>
      <p:sp>
        <p:nvSpPr>
          <p:cNvPr id="42" name="Rectangle 41">
            <a:extLst>
              <a:ext uri="{FF2B5EF4-FFF2-40B4-BE49-F238E27FC236}">
                <a16:creationId xmlns:a16="http://schemas.microsoft.com/office/drawing/2014/main" xmlns="" id="{93C261A0-C9D8-EF49-9651-46F7654C4813}"/>
              </a:ext>
            </a:extLst>
          </p:cNvPr>
          <p:cNvSpPr/>
          <p:nvPr/>
        </p:nvSpPr>
        <p:spPr>
          <a:xfrm>
            <a:off x="219162" y="387771"/>
            <a:ext cx="8647249" cy="461665"/>
          </a:xfrm>
          <a:prstGeom prst="rect">
            <a:avLst/>
          </a:prstGeom>
        </p:spPr>
        <p:txBody>
          <a:bodyPr wrap="square">
            <a:spAutoFit/>
          </a:bodyPr>
          <a:lstStyle/>
          <a:p>
            <a:r>
              <a:rPr lang="en-US" sz="2400" b="1" dirty="0">
                <a:solidFill>
                  <a:schemeClr val="bg1"/>
                </a:solidFill>
                <a:latin typeface="Univers LT Std" panose="020B0603020202020204" pitchFamily="34" charset="77"/>
              </a:rPr>
              <a:t>Intervene with Jakafi </a:t>
            </a:r>
            <a:r>
              <a:rPr lang="en-US" sz="2400" dirty="0">
                <a:solidFill>
                  <a:schemeClr val="bg1"/>
                </a:solidFill>
                <a:latin typeface="Univers LT Std" panose="020B0603020202020204" pitchFamily="34" charset="77"/>
              </a:rPr>
              <a:t>to achieve durable count control</a:t>
            </a:r>
          </a:p>
        </p:txBody>
      </p:sp>
      <p:sp>
        <p:nvSpPr>
          <p:cNvPr id="5" name="Rectangle 4">
            <a:extLst>
              <a:ext uri="{FF2B5EF4-FFF2-40B4-BE49-F238E27FC236}">
                <a16:creationId xmlns:a16="http://schemas.microsoft.com/office/drawing/2014/main" xmlns="" id="{5516305B-2E66-B441-8C9F-75520078E53A}"/>
              </a:ext>
            </a:extLst>
          </p:cNvPr>
          <p:cNvSpPr/>
          <p:nvPr/>
        </p:nvSpPr>
        <p:spPr>
          <a:xfrm>
            <a:off x="219163" y="137173"/>
            <a:ext cx="8679908" cy="307777"/>
          </a:xfrm>
          <a:prstGeom prst="rect">
            <a:avLst/>
          </a:prstGeom>
        </p:spPr>
        <p:txBody>
          <a:bodyPr wrap="square">
            <a:spAutoFit/>
          </a:bodyPr>
          <a:lstStyle/>
          <a:p>
            <a:r>
              <a:rPr lang="en-US" sz="1400" b="1" dirty="0">
                <a:solidFill>
                  <a:schemeClr val="bg1"/>
                </a:solidFill>
                <a:effectLst/>
                <a:latin typeface="Univers LT Std" panose="020B0603020202020204" pitchFamily="34" charset="77"/>
              </a:rPr>
              <a:t>In adults with polycythemia vera (PV) who have had an inadequate response to hydroxyurea (HU),</a:t>
            </a:r>
            <a:r>
              <a:rPr lang="en-US" sz="1400" b="1" baseline="30000" dirty="0">
                <a:solidFill>
                  <a:schemeClr val="bg1"/>
                </a:solidFill>
                <a:effectLst/>
                <a:latin typeface="Univers LT Std" panose="020B0603020202020204" pitchFamily="34" charset="77"/>
              </a:rPr>
              <a:t>1</a:t>
            </a:r>
            <a:endParaRPr lang="en-US" sz="1400" dirty="0">
              <a:solidFill>
                <a:schemeClr val="bg1"/>
              </a:solidFill>
              <a:effectLst/>
              <a:latin typeface="Univers LT Std" panose="020B0603020202020204" pitchFamily="34" charset="77"/>
            </a:endParaRPr>
          </a:p>
        </p:txBody>
      </p:sp>
      <p:pic>
        <p:nvPicPr>
          <p:cNvPr id="7" name="Picture 6">
            <a:extLst>
              <a:ext uri="{FF2B5EF4-FFF2-40B4-BE49-F238E27FC236}">
                <a16:creationId xmlns:a16="http://schemas.microsoft.com/office/drawing/2014/main" xmlns="" id="{E92C670F-5C53-8645-A333-1869736F4270}"/>
              </a:ext>
            </a:extLst>
          </p:cNvPr>
          <p:cNvPicPr>
            <a:picLocks noChangeAspect="1"/>
          </p:cNvPicPr>
          <p:nvPr/>
        </p:nvPicPr>
        <p:blipFill>
          <a:blip r:embed="rId8"/>
          <a:stretch>
            <a:fillRect/>
          </a:stretch>
        </p:blipFill>
        <p:spPr>
          <a:xfrm>
            <a:off x="8899071" y="130794"/>
            <a:ext cx="3318146" cy="686986"/>
          </a:xfrm>
          <a:prstGeom prst="rect">
            <a:avLst/>
          </a:prstGeom>
        </p:spPr>
      </p:pic>
      <p:sp>
        <p:nvSpPr>
          <p:cNvPr id="10" name="Rectangle 9">
            <a:extLst>
              <a:ext uri="{FF2B5EF4-FFF2-40B4-BE49-F238E27FC236}">
                <a16:creationId xmlns:a16="http://schemas.microsoft.com/office/drawing/2014/main" xmlns="" id="{F69A5A3E-F33C-B845-BF15-E6AA8AEEFE43}"/>
              </a:ext>
            </a:extLst>
          </p:cNvPr>
          <p:cNvSpPr/>
          <p:nvPr/>
        </p:nvSpPr>
        <p:spPr>
          <a:xfrm>
            <a:off x="225552" y="1815652"/>
            <a:ext cx="6096000" cy="246221"/>
          </a:xfrm>
          <a:prstGeom prst="rect">
            <a:avLst/>
          </a:prstGeom>
        </p:spPr>
        <p:txBody>
          <a:bodyPr>
            <a:spAutoFit/>
          </a:bodyPr>
          <a:lstStyle/>
          <a:p>
            <a:r>
              <a:rPr lang="en-US" sz="1000" b="1" dirty="0">
                <a:solidFill>
                  <a:srgbClr val="533E95"/>
                </a:solidFill>
                <a:latin typeface="Univers LT Std" panose="020B0603020202020204" pitchFamily="34" charset="77"/>
              </a:rPr>
              <a:t>In the phase 3 RESPONSE* trial, Jakafi demonstrated superior results† vs BAT</a:t>
            </a:r>
            <a:r>
              <a:rPr lang="en-US" sz="1000" b="1" baseline="30000" dirty="0">
                <a:solidFill>
                  <a:srgbClr val="533E95"/>
                </a:solidFill>
                <a:latin typeface="Univers LT Std" panose="020B0603020202020204" pitchFamily="34" charset="77"/>
              </a:rPr>
              <a:t>1‡</a:t>
            </a:r>
          </a:p>
        </p:txBody>
      </p:sp>
      <p:pic>
        <p:nvPicPr>
          <p:cNvPr id="13" name="Picture 12">
            <a:extLst>
              <a:ext uri="{FF2B5EF4-FFF2-40B4-BE49-F238E27FC236}">
                <a16:creationId xmlns:a16="http://schemas.microsoft.com/office/drawing/2014/main" xmlns="" id="{2CF634C5-871F-7244-A6C4-FF208E4C2F1F}"/>
              </a:ext>
            </a:extLst>
          </p:cNvPr>
          <p:cNvPicPr>
            <a:picLocks noChangeAspect="1"/>
          </p:cNvPicPr>
          <p:nvPr/>
        </p:nvPicPr>
        <p:blipFill>
          <a:blip r:embed="rId9"/>
          <a:stretch>
            <a:fillRect/>
          </a:stretch>
        </p:blipFill>
        <p:spPr>
          <a:xfrm>
            <a:off x="271461" y="2089521"/>
            <a:ext cx="3392696" cy="1594497"/>
          </a:xfrm>
          <a:prstGeom prst="rect">
            <a:avLst/>
          </a:prstGeom>
        </p:spPr>
      </p:pic>
      <p:sp>
        <p:nvSpPr>
          <p:cNvPr id="14" name="Rectangle 13">
            <a:extLst>
              <a:ext uri="{FF2B5EF4-FFF2-40B4-BE49-F238E27FC236}">
                <a16:creationId xmlns:a16="http://schemas.microsoft.com/office/drawing/2014/main" xmlns="" id="{9A7F9A48-F6EF-564E-9FB9-B8FCF6D1FF8B}"/>
              </a:ext>
            </a:extLst>
          </p:cNvPr>
          <p:cNvSpPr/>
          <p:nvPr/>
        </p:nvSpPr>
        <p:spPr>
          <a:xfrm>
            <a:off x="3664157" y="2058632"/>
            <a:ext cx="3257851" cy="1708160"/>
          </a:xfrm>
          <a:prstGeom prst="rect">
            <a:avLst/>
          </a:prstGeom>
        </p:spPr>
        <p:txBody>
          <a:bodyPr wrap="square">
            <a:spAutoFit/>
          </a:bodyPr>
          <a:lstStyle/>
          <a:p>
            <a:r>
              <a:rPr lang="en-US" sz="700" baseline="30000" dirty="0"/>
              <a:t>*</a:t>
            </a:r>
            <a:r>
              <a:rPr lang="en-US" sz="700" dirty="0"/>
              <a:t> The RESPONSE (Randomized study of Efficacy and Safety in POlycythemia vera with JAK iNhibitor ruxolitinib verSus bEst available care) trial was a randomized, open-label, active-controlled phase 3 trial comparing Jakafi with BAT in 222 patients with PV. Patients enrolled in the study had been diagnosed with PV for at least 24 weeks, had an inadequate response to or were intolerant of HU, required phlebotomy for Hct control, and exhibited splenomegaly. All patients were required to demonstrate Hct control between 40% and 45% prior to randomization. After week 32, patients were able to cross over to Jakafi treatment.</a:t>
            </a:r>
            <a:r>
              <a:rPr lang="en-US" sz="700" baseline="30000" dirty="0"/>
              <a:t>1,13</a:t>
            </a:r>
          </a:p>
          <a:p>
            <a:r>
              <a:rPr lang="en-US" sz="700" baseline="30000" dirty="0"/>
              <a:t>† </a:t>
            </a:r>
            <a:r>
              <a:rPr lang="en-US" sz="700" dirty="0"/>
              <a:t>The composite primary endpoint was defined as Hct control without phlebotomy eligibility and a ≥35% spleen volume reduction as measured by CT or MRI. To achieve the Hct control endpoint, patients could not become eligible for phlebotomy between weeks 8 and 32. Phlebotomy eligibility was defined as Hct &gt;45% that is ≥3 percentage points higher than baseline or Hct &gt;48% (lower value).</a:t>
            </a:r>
            <a:r>
              <a:rPr lang="en-US" sz="700" baseline="30000" dirty="0"/>
              <a:t>1,13 </a:t>
            </a:r>
          </a:p>
          <a:p>
            <a:r>
              <a:rPr lang="en-US" sz="700" baseline="30000" dirty="0"/>
              <a:t>‡</a:t>
            </a:r>
            <a:r>
              <a:rPr lang="en-US" sz="700" dirty="0"/>
              <a:t> BAT included HU (60%), interferon/pegylated interferon (12%), anagrelide (7%), pipobroman (2%), lenalidomide/thalidomide (5%), and observation (15%).</a:t>
            </a:r>
            <a:r>
              <a:rPr lang="en-US" sz="700" baseline="30000" dirty="0"/>
              <a:t>1</a:t>
            </a:r>
          </a:p>
        </p:txBody>
      </p:sp>
      <p:pic>
        <p:nvPicPr>
          <p:cNvPr id="15" name="Picture 14">
            <a:extLst>
              <a:ext uri="{FF2B5EF4-FFF2-40B4-BE49-F238E27FC236}">
                <a16:creationId xmlns:a16="http://schemas.microsoft.com/office/drawing/2014/main" xmlns="" id="{CEB454B4-30F3-BB44-B990-38631825B1DE}"/>
              </a:ext>
            </a:extLst>
          </p:cNvPr>
          <p:cNvPicPr>
            <a:picLocks noChangeAspect="1"/>
          </p:cNvPicPr>
          <p:nvPr/>
        </p:nvPicPr>
        <p:blipFill rotWithShape="1">
          <a:blip r:embed="rId10"/>
          <a:srcRect t="9445"/>
          <a:stretch/>
        </p:blipFill>
        <p:spPr>
          <a:xfrm>
            <a:off x="8445536" y="1001330"/>
            <a:ext cx="3417194" cy="876147"/>
          </a:xfrm>
          <a:prstGeom prst="rect">
            <a:avLst/>
          </a:prstGeom>
        </p:spPr>
      </p:pic>
      <p:sp>
        <p:nvSpPr>
          <p:cNvPr id="16" name="Rectangle 15">
            <a:extLst>
              <a:ext uri="{FF2B5EF4-FFF2-40B4-BE49-F238E27FC236}">
                <a16:creationId xmlns:a16="http://schemas.microsoft.com/office/drawing/2014/main" xmlns="" id="{8F6E7EE0-06C1-F54F-A304-713B032082A0}"/>
              </a:ext>
            </a:extLst>
          </p:cNvPr>
          <p:cNvSpPr/>
          <p:nvPr/>
        </p:nvSpPr>
        <p:spPr>
          <a:xfrm>
            <a:off x="7182010" y="1899032"/>
            <a:ext cx="4607810" cy="230832"/>
          </a:xfrm>
          <a:prstGeom prst="rect">
            <a:avLst/>
          </a:prstGeom>
        </p:spPr>
        <p:txBody>
          <a:bodyPr wrap="square">
            <a:spAutoFit/>
          </a:bodyPr>
          <a:lstStyle/>
          <a:p>
            <a:r>
              <a:rPr lang="en-US" sz="900" b="1" dirty="0">
                <a:solidFill>
                  <a:srgbClr val="533E95"/>
                </a:solidFill>
                <a:latin typeface="Univers LT Std" panose="020B0603020202020204" pitchFamily="34" charset="77"/>
              </a:rPr>
              <a:t>In the RESPONSE trial, Jakafi achieved a higher rate of Hct control vs BAT</a:t>
            </a:r>
            <a:r>
              <a:rPr lang="en-US" sz="900" b="1" baseline="30000" dirty="0">
                <a:solidFill>
                  <a:srgbClr val="533E95"/>
                </a:solidFill>
                <a:latin typeface="Univers LT Std" panose="020B0603020202020204" pitchFamily="34" charset="77"/>
              </a:rPr>
              <a:t>1</a:t>
            </a:r>
          </a:p>
        </p:txBody>
      </p:sp>
      <p:pic>
        <p:nvPicPr>
          <p:cNvPr id="18" name="Picture 17">
            <a:extLst>
              <a:ext uri="{FF2B5EF4-FFF2-40B4-BE49-F238E27FC236}">
                <a16:creationId xmlns:a16="http://schemas.microsoft.com/office/drawing/2014/main" xmlns="" id="{C7263A42-979F-584F-9168-CFBA7931E5BB}"/>
              </a:ext>
            </a:extLst>
          </p:cNvPr>
          <p:cNvPicPr>
            <a:picLocks noChangeAspect="1"/>
          </p:cNvPicPr>
          <p:nvPr/>
        </p:nvPicPr>
        <p:blipFill>
          <a:blip r:embed="rId11"/>
          <a:stretch>
            <a:fillRect/>
          </a:stretch>
        </p:blipFill>
        <p:spPr>
          <a:xfrm>
            <a:off x="7277189" y="2150248"/>
            <a:ext cx="3589087" cy="1615089"/>
          </a:xfrm>
          <a:prstGeom prst="rect">
            <a:avLst/>
          </a:prstGeom>
        </p:spPr>
      </p:pic>
      <p:pic>
        <p:nvPicPr>
          <p:cNvPr id="43" name="Picture 42">
            <a:extLst>
              <a:ext uri="{FF2B5EF4-FFF2-40B4-BE49-F238E27FC236}">
                <a16:creationId xmlns:a16="http://schemas.microsoft.com/office/drawing/2014/main" xmlns="" id="{B2389E96-C916-414D-BD1D-58E0D6D3FEDF}"/>
              </a:ext>
            </a:extLst>
          </p:cNvPr>
          <p:cNvPicPr>
            <a:picLocks noChangeAspect="1"/>
          </p:cNvPicPr>
          <p:nvPr/>
        </p:nvPicPr>
        <p:blipFill>
          <a:blip r:embed="rId12"/>
          <a:stretch>
            <a:fillRect/>
          </a:stretch>
        </p:blipFill>
        <p:spPr>
          <a:xfrm>
            <a:off x="243840" y="3837621"/>
            <a:ext cx="11704320" cy="30020"/>
          </a:xfrm>
          <a:prstGeom prst="rect">
            <a:avLst/>
          </a:prstGeom>
        </p:spPr>
      </p:pic>
      <p:sp>
        <p:nvSpPr>
          <p:cNvPr id="46" name="Rectangle 45">
            <a:extLst>
              <a:ext uri="{FF2B5EF4-FFF2-40B4-BE49-F238E27FC236}">
                <a16:creationId xmlns:a16="http://schemas.microsoft.com/office/drawing/2014/main" xmlns="" id="{5619A63D-6765-764B-9C07-3B5541B289B3}"/>
              </a:ext>
            </a:extLst>
          </p:cNvPr>
          <p:cNvSpPr/>
          <p:nvPr/>
        </p:nvSpPr>
        <p:spPr>
          <a:xfrm>
            <a:off x="5766730" y="4116198"/>
            <a:ext cx="6096000" cy="1128514"/>
          </a:xfrm>
          <a:prstGeom prst="rect">
            <a:avLst/>
          </a:prstGeom>
        </p:spPr>
        <p:txBody>
          <a:bodyPr wrap="square">
            <a:spAutoFit/>
          </a:bodyPr>
          <a:lstStyle/>
          <a:p>
            <a:pPr marL="171450" indent="-171450">
              <a:spcBef>
                <a:spcPts val="200"/>
              </a:spcBef>
              <a:buFont typeface="Arial" panose="020B0604020202020204" pitchFamily="34" charset="0"/>
              <a:buChar char="•"/>
            </a:pPr>
            <a:r>
              <a:rPr lang="en-US" sz="800" dirty="0">
                <a:latin typeface="Univers LT Std" panose="020B0603020202020204" pitchFamily="34" charset="77"/>
              </a:rPr>
              <a:t>At week 32, 49% of patients receiving Jakafi and 5% of patients receiving </a:t>
            </a:r>
            <a:br>
              <a:rPr lang="en-US" sz="800" dirty="0">
                <a:latin typeface="Univers LT Std" panose="020B0603020202020204" pitchFamily="34" charset="77"/>
              </a:rPr>
            </a:br>
            <a:r>
              <a:rPr lang="en-US" sz="800" dirty="0">
                <a:latin typeface="Univers LT Std" panose="020B0603020202020204" pitchFamily="34" charset="77"/>
              </a:rPr>
              <a:t>BAT had at least a 50% reduction in the 14-item Myeloproliferative Neoplasm Symptom Assessment Form (MPN-SAF) Total Symptom Score (TSS)</a:t>
            </a:r>
            <a:r>
              <a:rPr lang="en-US" sz="800" baseline="30000" dirty="0">
                <a:latin typeface="Univers LT Std" panose="020B0603020202020204" pitchFamily="34" charset="77"/>
              </a:rPr>
              <a:t>13</a:t>
            </a:r>
            <a:endParaRPr lang="en-US" sz="800" dirty="0">
              <a:latin typeface="Univers LT Std" panose="020B0603020202020204" pitchFamily="34" charset="77"/>
            </a:endParaRPr>
          </a:p>
          <a:p>
            <a:pPr marL="171450" indent="-171450">
              <a:spcBef>
                <a:spcPts val="200"/>
              </a:spcBef>
              <a:buFont typeface="Arial" panose="020B0604020202020204" pitchFamily="34" charset="0"/>
              <a:buChar char="•"/>
            </a:pPr>
            <a:r>
              <a:rPr lang="en-US" sz="800" dirty="0">
                <a:latin typeface="Univers LT Std" panose="020B0603020202020204" pitchFamily="34" charset="77"/>
              </a:rPr>
              <a:t>RESPONSE was an open-label trial and, therefore, not designed to evaluate differences in symptoms</a:t>
            </a:r>
            <a:r>
              <a:rPr lang="en-US" sz="800" baseline="30000" dirty="0">
                <a:latin typeface="Univers LT Std" panose="020B0603020202020204" pitchFamily="34" charset="77"/>
              </a:rPr>
              <a:t>1</a:t>
            </a:r>
            <a:endParaRPr lang="en-US" sz="800" dirty="0">
              <a:latin typeface="Univers LT Std" panose="020B0603020202020204" pitchFamily="34" charset="77"/>
            </a:endParaRPr>
          </a:p>
          <a:p>
            <a:pPr marL="171450" indent="-171450">
              <a:spcBef>
                <a:spcPts val="200"/>
              </a:spcBef>
              <a:buFont typeface="Arial" panose="020B0604020202020204" pitchFamily="34" charset="0"/>
              <a:buChar char="•"/>
            </a:pPr>
            <a:r>
              <a:rPr lang="en-US" sz="800" dirty="0">
                <a:latin typeface="Univers LT Std" panose="020B0603020202020204" pitchFamily="34" charset="77"/>
              </a:rPr>
              <a:t>Patient-reported outcomes were assessed using the MPN-SAF symptom diary. The MPN-SAF diary was administered daily in an electronic diary format to score 14 disease-related symptoms on a scale of 0 (absent) to 10 (worst possible). At baseline, median TSS was 23.4 (range, 0-106) in the group receiving Jakafi and 33.3 (range, 0-118) in the group receiving BAT</a:t>
            </a:r>
            <a:r>
              <a:rPr lang="en-US" sz="800" baseline="30000" dirty="0">
                <a:latin typeface="Univers LT Std" panose="020B0603020202020204" pitchFamily="34" charset="77"/>
              </a:rPr>
              <a:t>4,13</a:t>
            </a:r>
            <a:endParaRPr lang="en-US" sz="800" dirty="0">
              <a:latin typeface="Univers LT Std" panose="020B0603020202020204" pitchFamily="34" charset="77"/>
            </a:endParaRPr>
          </a:p>
        </p:txBody>
      </p:sp>
      <p:sp>
        <p:nvSpPr>
          <p:cNvPr id="47" name="Rectangle 46">
            <a:extLst>
              <a:ext uri="{FF2B5EF4-FFF2-40B4-BE49-F238E27FC236}">
                <a16:creationId xmlns:a16="http://schemas.microsoft.com/office/drawing/2014/main" xmlns="" id="{203320FE-82CD-9E41-9A8A-EFB5A6E9DF35}"/>
              </a:ext>
            </a:extLst>
          </p:cNvPr>
          <p:cNvSpPr/>
          <p:nvPr/>
        </p:nvSpPr>
        <p:spPr>
          <a:xfrm>
            <a:off x="5746907" y="3891917"/>
            <a:ext cx="4719709" cy="246221"/>
          </a:xfrm>
          <a:prstGeom prst="rect">
            <a:avLst/>
          </a:prstGeom>
        </p:spPr>
        <p:txBody>
          <a:bodyPr wrap="square">
            <a:spAutoFit/>
          </a:bodyPr>
          <a:lstStyle/>
          <a:p>
            <a:r>
              <a:rPr lang="en-US" sz="1000" b="1" dirty="0">
                <a:solidFill>
                  <a:srgbClr val="533E95"/>
                </a:solidFill>
                <a:latin typeface="Univers LT Std" panose="020B0603020202020204" pitchFamily="34" charset="77"/>
              </a:rPr>
              <a:t>Exploratory endpoint from the RESPONSE trial: Jakafi symptom data</a:t>
            </a:r>
          </a:p>
        </p:txBody>
      </p:sp>
      <p:sp>
        <p:nvSpPr>
          <p:cNvPr id="49" name="Rectangle 48">
            <a:extLst>
              <a:ext uri="{FF2B5EF4-FFF2-40B4-BE49-F238E27FC236}">
                <a16:creationId xmlns:a16="http://schemas.microsoft.com/office/drawing/2014/main" xmlns="" id="{45DD1E21-DF69-4640-97C4-C7558605F35C}"/>
              </a:ext>
            </a:extLst>
          </p:cNvPr>
          <p:cNvSpPr/>
          <p:nvPr/>
        </p:nvSpPr>
        <p:spPr>
          <a:xfrm>
            <a:off x="3096768" y="3996359"/>
            <a:ext cx="2654808" cy="1169551"/>
          </a:xfrm>
          <a:prstGeom prst="rect">
            <a:avLst/>
          </a:prstGeom>
        </p:spPr>
        <p:txBody>
          <a:bodyPr wrap="square">
            <a:spAutoFit/>
          </a:bodyPr>
          <a:lstStyle/>
          <a:p>
            <a:pPr>
              <a:spcBef>
                <a:spcPts val="100"/>
              </a:spcBef>
              <a:spcAft>
                <a:spcPts val="100"/>
              </a:spcAft>
            </a:pPr>
            <a:r>
              <a:rPr lang="en-US" sz="700" baseline="30000" dirty="0">
                <a:latin typeface="Univers LT Std" panose="020B0603020202020204" pitchFamily="34" charset="77"/>
              </a:rPr>
              <a:t>a</a:t>
            </a:r>
            <a:r>
              <a:rPr lang="en-US" sz="700" dirty="0">
                <a:latin typeface="Univers LT Std" panose="020B0603020202020204" pitchFamily="34" charset="77"/>
              </a:rPr>
              <a:t> Higher symptom score indicates greater severity of symptoms; cytokine symptom cluster (tiredness, itching, muscle ache, night sweats, and sweating while awake), hyperviscosity symptom cluster (vision problems, dizziness, concentration problems, headache, numbness or tingling in the hands or feet, ringing in the ears, and skin redness), and splenomegaly symptom cluster (abdominal discomfort and early satiety). Patients with data at both baseline (value &gt;0) and week 32 were included in this analysis.</a:t>
            </a:r>
            <a:r>
              <a:rPr lang="en-US" sz="700" baseline="30000" dirty="0">
                <a:latin typeface="Univers LT Std" panose="020B0603020202020204" pitchFamily="34" charset="77"/>
              </a:rPr>
              <a:t>13</a:t>
            </a:r>
            <a:endParaRPr lang="en-US" sz="700" dirty="0">
              <a:latin typeface="Univers LT Std" panose="020B0603020202020204" pitchFamily="34" charset="77"/>
            </a:endParaRPr>
          </a:p>
        </p:txBody>
      </p:sp>
      <p:pic>
        <p:nvPicPr>
          <p:cNvPr id="52" name="Picture 51">
            <a:extLst>
              <a:ext uri="{FF2B5EF4-FFF2-40B4-BE49-F238E27FC236}">
                <a16:creationId xmlns:a16="http://schemas.microsoft.com/office/drawing/2014/main" xmlns="" id="{CA246C49-66ED-904B-8173-FAD4FC912635}"/>
              </a:ext>
            </a:extLst>
          </p:cNvPr>
          <p:cNvPicPr>
            <a:picLocks noChangeAspect="1"/>
          </p:cNvPicPr>
          <p:nvPr/>
        </p:nvPicPr>
        <p:blipFill>
          <a:blip r:embed="rId13"/>
          <a:stretch>
            <a:fillRect/>
          </a:stretch>
        </p:blipFill>
        <p:spPr>
          <a:xfrm>
            <a:off x="279564" y="3965679"/>
            <a:ext cx="2817204" cy="1504938"/>
          </a:xfrm>
          <a:prstGeom prst="rect">
            <a:avLst/>
          </a:prstGeom>
        </p:spPr>
      </p:pic>
      <p:sp>
        <p:nvSpPr>
          <p:cNvPr id="27" name="Rectangle 26">
            <a:extLst>
              <a:ext uri="{FF2B5EF4-FFF2-40B4-BE49-F238E27FC236}">
                <a16:creationId xmlns:a16="http://schemas.microsoft.com/office/drawing/2014/main" xmlns="" id="{5F02087B-ABA2-CE4E-B7D9-DD9DE691CCF5}"/>
              </a:ext>
            </a:extLst>
          </p:cNvPr>
          <p:cNvSpPr/>
          <p:nvPr/>
        </p:nvSpPr>
        <p:spPr>
          <a:xfrm>
            <a:off x="0" y="6620799"/>
            <a:ext cx="6096000" cy="200055"/>
          </a:xfrm>
          <a:prstGeom prst="rect">
            <a:avLst/>
          </a:prstGeom>
        </p:spPr>
        <p:txBody>
          <a:bodyPr>
            <a:spAutoFit/>
          </a:bodyPr>
          <a:lstStyle/>
          <a:p>
            <a:r>
              <a:rPr lang="en-US" sz="700" dirty="0">
                <a:solidFill>
                  <a:srgbClr val="FFFFFF"/>
                </a:solidFill>
                <a:latin typeface="Univers LT Std 55 Roman" panose="020B0603020202020204" pitchFamily="34" charset="77"/>
              </a:rPr>
              <a:t>MAT-JAK-02364 (Slide 2 of 3)</a:t>
            </a:r>
            <a:endParaRPr lang="en-US" sz="700" dirty="0">
              <a:solidFill>
                <a:srgbClr val="FFFFFF"/>
              </a:solidFill>
              <a:effectLst/>
              <a:latin typeface="Univers LT Std 55 Roman" panose="020B0603020202020204" pitchFamily="34" charset="77"/>
            </a:endParaRPr>
          </a:p>
        </p:txBody>
      </p:sp>
      <p:sp>
        <p:nvSpPr>
          <p:cNvPr id="8" name="Rectangle 7">
            <a:extLst>
              <a:ext uri="{FF2B5EF4-FFF2-40B4-BE49-F238E27FC236}">
                <a16:creationId xmlns:a16="http://schemas.microsoft.com/office/drawing/2014/main" xmlns="" id="{17018C38-223A-2449-B319-4A99FE4729DE}"/>
              </a:ext>
            </a:extLst>
          </p:cNvPr>
          <p:cNvSpPr/>
          <p:nvPr/>
        </p:nvSpPr>
        <p:spPr>
          <a:xfrm>
            <a:off x="6089904" y="1048327"/>
            <a:ext cx="2916935" cy="769441"/>
          </a:xfrm>
          <a:prstGeom prst="rect">
            <a:avLst/>
          </a:prstGeom>
        </p:spPr>
        <p:txBody>
          <a:bodyPr wrap="square">
            <a:noAutofit/>
          </a:bodyPr>
          <a:lstStyle/>
          <a:p>
            <a:r>
              <a:rPr lang="en-US" sz="1000" b="1" dirty="0">
                <a:solidFill>
                  <a:srgbClr val="533E95"/>
                </a:solidFill>
                <a:latin typeface="Univers LT Std" panose="020B0603020202020204" pitchFamily="34" charset="77"/>
              </a:rPr>
              <a:t>Proactively identify the characteristics </a:t>
            </a:r>
            <a:br>
              <a:rPr lang="en-US" sz="1000" b="1" dirty="0">
                <a:solidFill>
                  <a:srgbClr val="533E95"/>
                </a:solidFill>
                <a:latin typeface="Univers LT Std" panose="020B0603020202020204" pitchFamily="34" charset="77"/>
              </a:rPr>
            </a:br>
            <a:r>
              <a:rPr lang="en-US" sz="1000" b="1" dirty="0">
                <a:solidFill>
                  <a:srgbClr val="533E95"/>
                </a:solidFill>
                <a:latin typeface="Univers LT Std" panose="020B0603020202020204" pitchFamily="34" charset="77"/>
              </a:rPr>
              <a:t>of advanced PV and treat differently </a:t>
            </a:r>
          </a:p>
          <a:p>
            <a:r>
              <a:rPr lang="en-US" sz="800" dirty="0"/>
              <a:t>In a subset of patients, these characteristics may indicate advanced PV despite treatment with HU at the maximum tolerated dose and phlebotomy</a:t>
            </a:r>
            <a:r>
              <a:rPr lang="en-US" sz="800" baseline="30000" dirty="0"/>
              <a:t>8-12</a:t>
            </a:r>
          </a:p>
        </p:txBody>
      </p:sp>
    </p:spTree>
    <p:extLst>
      <p:ext uri="{BB962C8B-B14F-4D97-AF65-F5344CB8AC3E}">
        <p14:creationId xmlns:p14="http://schemas.microsoft.com/office/powerpoint/2010/main" val="3066549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447D3340-7C11-6343-9596-42DD84C017A2}"/>
              </a:ext>
            </a:extLst>
          </p:cNvPr>
          <p:cNvPicPr>
            <a:picLocks noChangeAspect="1"/>
          </p:cNvPicPr>
          <p:nvPr/>
        </p:nvPicPr>
        <p:blipFill>
          <a:blip r:embed="rId3"/>
          <a:stretch>
            <a:fillRect/>
          </a:stretch>
        </p:blipFill>
        <p:spPr>
          <a:xfrm>
            <a:off x="0" y="5586984"/>
            <a:ext cx="12191999" cy="1271016"/>
          </a:xfrm>
          <a:prstGeom prst="rect">
            <a:avLst/>
          </a:prstGeom>
        </p:spPr>
      </p:pic>
      <p:pic>
        <p:nvPicPr>
          <p:cNvPr id="12" name="Picture 11">
            <a:extLst>
              <a:ext uri="{FF2B5EF4-FFF2-40B4-BE49-F238E27FC236}">
                <a16:creationId xmlns:a16="http://schemas.microsoft.com/office/drawing/2014/main" xmlns="" id="{31F4D8AC-01F5-3642-8D43-410668A234DA}"/>
              </a:ext>
            </a:extLst>
          </p:cNvPr>
          <p:cNvPicPr>
            <a:picLocks noChangeAspect="1"/>
          </p:cNvPicPr>
          <p:nvPr/>
        </p:nvPicPr>
        <p:blipFill>
          <a:blip r:embed="rId4"/>
          <a:stretch>
            <a:fillRect/>
          </a:stretch>
        </p:blipFill>
        <p:spPr>
          <a:xfrm>
            <a:off x="219163" y="202544"/>
            <a:ext cx="4845051" cy="229906"/>
          </a:xfrm>
          <a:prstGeom prst="rect">
            <a:avLst/>
          </a:prstGeom>
        </p:spPr>
      </p:pic>
      <p:sp>
        <p:nvSpPr>
          <p:cNvPr id="48" name="Rectangle 47">
            <a:extLst>
              <a:ext uri="{FF2B5EF4-FFF2-40B4-BE49-F238E27FC236}">
                <a16:creationId xmlns:a16="http://schemas.microsoft.com/office/drawing/2014/main" xmlns="" id="{E3163A07-F9CA-F544-9108-73E987507262}"/>
              </a:ext>
            </a:extLst>
          </p:cNvPr>
          <p:cNvSpPr/>
          <p:nvPr/>
        </p:nvSpPr>
        <p:spPr>
          <a:xfrm>
            <a:off x="219163" y="455006"/>
            <a:ext cx="6096000" cy="523220"/>
          </a:xfrm>
          <a:prstGeom prst="rect">
            <a:avLst/>
          </a:prstGeom>
        </p:spPr>
        <p:txBody>
          <a:bodyPr>
            <a:spAutoFit/>
          </a:bodyPr>
          <a:lstStyle/>
          <a:p>
            <a:r>
              <a:rPr lang="en-US" sz="2800" b="1" dirty="0">
                <a:solidFill>
                  <a:schemeClr val="bg1"/>
                </a:solidFill>
                <a:latin typeface="Univers LT Std" panose="020B0603020202020204" pitchFamily="34" charset="77"/>
              </a:rPr>
              <a:t>Intervene with Jakafi </a:t>
            </a:r>
            <a:r>
              <a:rPr lang="en-US" sz="2800" dirty="0">
                <a:solidFill>
                  <a:schemeClr val="bg1"/>
                </a:solidFill>
                <a:latin typeface="Univers LT Std" panose="020B0603020202020204" pitchFamily="34" charset="77"/>
              </a:rPr>
              <a:t>at diagnosis</a:t>
            </a:r>
          </a:p>
        </p:txBody>
      </p:sp>
      <p:pic>
        <p:nvPicPr>
          <p:cNvPr id="2" name="Picture 1">
            <a:extLst>
              <a:ext uri="{FF2B5EF4-FFF2-40B4-BE49-F238E27FC236}">
                <a16:creationId xmlns:a16="http://schemas.microsoft.com/office/drawing/2014/main" xmlns="" id="{50FCEF77-9095-9948-B0A8-92B0F00670FF}"/>
              </a:ext>
            </a:extLst>
          </p:cNvPr>
          <p:cNvPicPr>
            <a:picLocks noChangeAspect="1"/>
          </p:cNvPicPr>
          <p:nvPr/>
        </p:nvPicPr>
        <p:blipFill rotWithShape="1">
          <a:blip r:embed="rId5"/>
          <a:srcRect r="533"/>
          <a:stretch/>
        </p:blipFill>
        <p:spPr>
          <a:xfrm>
            <a:off x="-103179" y="-51554"/>
            <a:ext cx="12320396" cy="978408"/>
          </a:xfrm>
          <a:prstGeom prst="rect">
            <a:avLst/>
          </a:prstGeom>
        </p:spPr>
      </p:pic>
      <p:sp>
        <p:nvSpPr>
          <p:cNvPr id="42" name="Rectangle 41">
            <a:extLst>
              <a:ext uri="{FF2B5EF4-FFF2-40B4-BE49-F238E27FC236}">
                <a16:creationId xmlns:a16="http://schemas.microsoft.com/office/drawing/2014/main" xmlns="" id="{93C261A0-C9D8-EF49-9651-46F7654C4813}"/>
              </a:ext>
            </a:extLst>
          </p:cNvPr>
          <p:cNvSpPr/>
          <p:nvPr/>
        </p:nvSpPr>
        <p:spPr>
          <a:xfrm>
            <a:off x="219162" y="387771"/>
            <a:ext cx="8537975" cy="461665"/>
          </a:xfrm>
          <a:prstGeom prst="rect">
            <a:avLst/>
          </a:prstGeom>
        </p:spPr>
        <p:txBody>
          <a:bodyPr wrap="square">
            <a:spAutoFit/>
          </a:bodyPr>
          <a:lstStyle/>
          <a:p>
            <a:r>
              <a:rPr lang="en-US" sz="2400" b="1" dirty="0">
                <a:solidFill>
                  <a:schemeClr val="bg1"/>
                </a:solidFill>
                <a:latin typeface="Univers LT Std" panose="020B0603020202020204" pitchFamily="34" charset="77"/>
              </a:rPr>
              <a:t>Intervene with Jakafi </a:t>
            </a:r>
            <a:r>
              <a:rPr lang="en-US" sz="2400" dirty="0">
                <a:solidFill>
                  <a:schemeClr val="bg1"/>
                </a:solidFill>
                <a:latin typeface="Univers LT Std" panose="020B0603020202020204" pitchFamily="34" charset="77"/>
              </a:rPr>
              <a:t>to achieve durable count control</a:t>
            </a:r>
          </a:p>
        </p:txBody>
      </p:sp>
      <p:sp>
        <p:nvSpPr>
          <p:cNvPr id="5" name="Rectangle 4">
            <a:extLst>
              <a:ext uri="{FF2B5EF4-FFF2-40B4-BE49-F238E27FC236}">
                <a16:creationId xmlns:a16="http://schemas.microsoft.com/office/drawing/2014/main" xmlns="" id="{5516305B-2E66-B441-8C9F-75520078E53A}"/>
              </a:ext>
            </a:extLst>
          </p:cNvPr>
          <p:cNvSpPr/>
          <p:nvPr/>
        </p:nvSpPr>
        <p:spPr>
          <a:xfrm>
            <a:off x="219163" y="137173"/>
            <a:ext cx="8679908" cy="307777"/>
          </a:xfrm>
          <a:prstGeom prst="rect">
            <a:avLst/>
          </a:prstGeom>
        </p:spPr>
        <p:txBody>
          <a:bodyPr wrap="square">
            <a:spAutoFit/>
          </a:bodyPr>
          <a:lstStyle/>
          <a:p>
            <a:r>
              <a:rPr lang="en-US" sz="1400" b="1" dirty="0">
                <a:solidFill>
                  <a:schemeClr val="bg1"/>
                </a:solidFill>
                <a:effectLst/>
                <a:latin typeface="Univers LT Std" panose="020B0603020202020204" pitchFamily="34" charset="77"/>
              </a:rPr>
              <a:t>In adults with polycythemia vera (PV) who have had an inadequate response to hydroxyurea (HU),</a:t>
            </a:r>
            <a:r>
              <a:rPr lang="en-US" sz="1400" b="1" baseline="30000" dirty="0">
                <a:solidFill>
                  <a:schemeClr val="bg1"/>
                </a:solidFill>
                <a:effectLst/>
                <a:latin typeface="Univers LT Std" panose="020B0603020202020204" pitchFamily="34" charset="77"/>
              </a:rPr>
              <a:t>1</a:t>
            </a:r>
            <a:endParaRPr lang="en-US" sz="1400" dirty="0">
              <a:solidFill>
                <a:schemeClr val="bg1"/>
              </a:solidFill>
              <a:effectLst/>
              <a:latin typeface="Univers LT Std" panose="020B0603020202020204" pitchFamily="34" charset="77"/>
            </a:endParaRPr>
          </a:p>
        </p:txBody>
      </p:sp>
      <p:pic>
        <p:nvPicPr>
          <p:cNvPr id="7" name="Picture 6">
            <a:extLst>
              <a:ext uri="{FF2B5EF4-FFF2-40B4-BE49-F238E27FC236}">
                <a16:creationId xmlns:a16="http://schemas.microsoft.com/office/drawing/2014/main" xmlns="" id="{E92C670F-5C53-8645-A333-1869736F4270}"/>
              </a:ext>
            </a:extLst>
          </p:cNvPr>
          <p:cNvPicPr>
            <a:picLocks noChangeAspect="1"/>
          </p:cNvPicPr>
          <p:nvPr/>
        </p:nvPicPr>
        <p:blipFill>
          <a:blip r:embed="rId6"/>
          <a:stretch>
            <a:fillRect/>
          </a:stretch>
        </p:blipFill>
        <p:spPr>
          <a:xfrm>
            <a:off x="8899071" y="130794"/>
            <a:ext cx="3318146" cy="686986"/>
          </a:xfrm>
          <a:prstGeom prst="rect">
            <a:avLst/>
          </a:prstGeom>
        </p:spPr>
      </p:pic>
      <p:pic>
        <p:nvPicPr>
          <p:cNvPr id="43" name="Picture 42">
            <a:extLst>
              <a:ext uri="{FF2B5EF4-FFF2-40B4-BE49-F238E27FC236}">
                <a16:creationId xmlns:a16="http://schemas.microsoft.com/office/drawing/2014/main" xmlns="" id="{B2389E96-C916-414D-BD1D-58E0D6D3FEDF}"/>
              </a:ext>
            </a:extLst>
          </p:cNvPr>
          <p:cNvPicPr>
            <a:picLocks noChangeAspect="1"/>
          </p:cNvPicPr>
          <p:nvPr/>
        </p:nvPicPr>
        <p:blipFill>
          <a:blip r:embed="rId7"/>
          <a:stretch>
            <a:fillRect/>
          </a:stretch>
        </p:blipFill>
        <p:spPr>
          <a:xfrm>
            <a:off x="212300" y="3281452"/>
            <a:ext cx="11704320" cy="30020"/>
          </a:xfrm>
          <a:prstGeom prst="rect">
            <a:avLst/>
          </a:prstGeom>
        </p:spPr>
      </p:pic>
      <p:sp>
        <p:nvSpPr>
          <p:cNvPr id="27" name="Rectangle 26">
            <a:extLst>
              <a:ext uri="{FF2B5EF4-FFF2-40B4-BE49-F238E27FC236}">
                <a16:creationId xmlns:a16="http://schemas.microsoft.com/office/drawing/2014/main" xmlns="" id="{38345FB3-6036-F843-AE20-5EA4C8010BDD}"/>
              </a:ext>
            </a:extLst>
          </p:cNvPr>
          <p:cNvSpPr/>
          <p:nvPr/>
        </p:nvSpPr>
        <p:spPr>
          <a:xfrm>
            <a:off x="219163" y="5653072"/>
            <a:ext cx="2460930" cy="230832"/>
          </a:xfrm>
          <a:prstGeom prst="rect">
            <a:avLst/>
          </a:prstGeom>
        </p:spPr>
        <p:txBody>
          <a:bodyPr wrap="none">
            <a:spAutoFit/>
          </a:bodyPr>
          <a:lstStyle/>
          <a:p>
            <a:r>
              <a:rPr lang="en-US" sz="900" b="1" dirty="0">
                <a:solidFill>
                  <a:schemeClr val="bg1"/>
                </a:solidFill>
                <a:latin typeface="Univers LT Std" panose="020B0603020202020204" pitchFamily="34" charset="77"/>
              </a:rPr>
              <a:t>Important Safety Information (continued)</a:t>
            </a:r>
            <a:endParaRPr lang="en-US" sz="900" dirty="0">
              <a:solidFill>
                <a:schemeClr val="bg1"/>
              </a:solidFill>
              <a:latin typeface="Univers LT Std" panose="020B0603020202020204" pitchFamily="34" charset="77"/>
            </a:endParaRPr>
          </a:p>
        </p:txBody>
      </p:sp>
      <p:sp>
        <p:nvSpPr>
          <p:cNvPr id="28" name="Rectangle 27">
            <a:extLst>
              <a:ext uri="{FF2B5EF4-FFF2-40B4-BE49-F238E27FC236}">
                <a16:creationId xmlns:a16="http://schemas.microsoft.com/office/drawing/2014/main" xmlns="" id="{9FA8126B-D78C-B94C-88F2-97EEB93E92BD}"/>
              </a:ext>
            </a:extLst>
          </p:cNvPr>
          <p:cNvSpPr/>
          <p:nvPr/>
        </p:nvSpPr>
        <p:spPr>
          <a:xfrm>
            <a:off x="219163" y="5853924"/>
            <a:ext cx="5594768" cy="707886"/>
          </a:xfrm>
          <a:prstGeom prst="rect">
            <a:avLst/>
          </a:prstGeom>
        </p:spPr>
        <p:txBody>
          <a:bodyPr wrap="square">
            <a:spAutoFit/>
          </a:bodyPr>
          <a:lstStyle/>
          <a:p>
            <a:pPr marL="171450" indent="-171450">
              <a:buBlip>
                <a:blip r:embed="rId8"/>
              </a:buBlip>
            </a:pPr>
            <a:r>
              <a:rPr lang="en-US" sz="800" dirty="0">
                <a:solidFill>
                  <a:schemeClr val="bg1"/>
                </a:solidFill>
                <a:latin typeface="Univers LT Std" panose="020B0603020202020204" pitchFamily="34" charset="77"/>
              </a:rPr>
              <a:t>Treatment with Jakafi has been associated with increases in total cholesterol, low-density lipoprotein cholesterol, and triglycerides. Assess lipid parameters 8-12 weeks after initiating Jakafi. Monitor and treat according to clinical guidelines for the management of hyperlipidemia</a:t>
            </a:r>
          </a:p>
          <a:p>
            <a:pPr marL="171450" indent="-171450">
              <a:buBlip>
                <a:blip r:embed="rId8"/>
              </a:buBlip>
            </a:pPr>
            <a:r>
              <a:rPr lang="en-US" sz="800" dirty="0">
                <a:solidFill>
                  <a:schemeClr val="bg1"/>
                </a:solidFill>
                <a:latin typeface="Univers LT Std" panose="020B0603020202020204" pitchFamily="34" charset="77"/>
              </a:rPr>
              <a:t>In myelofibrosis and polycythemia vera, the most common nonhematologic adverse reactions (incidence ≥15%) were bruising, dizziness, headache, and diarrhea</a:t>
            </a:r>
          </a:p>
        </p:txBody>
      </p:sp>
      <p:sp>
        <p:nvSpPr>
          <p:cNvPr id="29" name="Rectangle 28">
            <a:extLst>
              <a:ext uri="{FF2B5EF4-FFF2-40B4-BE49-F238E27FC236}">
                <a16:creationId xmlns:a16="http://schemas.microsoft.com/office/drawing/2014/main" xmlns="" id="{E431C537-9627-4E48-9E77-75247DBC0A23}"/>
              </a:ext>
            </a:extLst>
          </p:cNvPr>
          <p:cNvSpPr/>
          <p:nvPr/>
        </p:nvSpPr>
        <p:spPr>
          <a:xfrm>
            <a:off x="5813931" y="5682347"/>
            <a:ext cx="6260049" cy="1054135"/>
          </a:xfrm>
          <a:prstGeom prst="rect">
            <a:avLst/>
          </a:prstGeom>
        </p:spPr>
        <p:txBody>
          <a:bodyPr wrap="square">
            <a:spAutoFit/>
          </a:bodyPr>
          <a:lstStyle/>
          <a:p>
            <a:pPr marL="171450" indent="-171450">
              <a:buBlip>
                <a:blip r:embed="rId8"/>
              </a:buBlip>
            </a:pPr>
            <a:r>
              <a:rPr lang="en-US" sz="800" dirty="0">
                <a:solidFill>
                  <a:schemeClr val="bg1"/>
                </a:solidFill>
                <a:latin typeface="Univers LT Std" panose="020B0603020202020204" pitchFamily="34" charset="77"/>
              </a:rPr>
              <a:t>In acute graft-versus-host disease, the most common nonhematologic adverse reactions (incidence &gt;50%) were infections and edema</a:t>
            </a:r>
          </a:p>
          <a:p>
            <a:pPr marL="171450" lvl="0" indent="-171450">
              <a:buBlip>
                <a:blip r:embed="rId8"/>
              </a:buBlip>
            </a:pPr>
            <a:r>
              <a:rPr lang="en-US" sz="800" dirty="0">
                <a:solidFill>
                  <a:schemeClr val="bg1"/>
                </a:solidFill>
                <a:latin typeface="Univers LT Std" panose="020B0603020202020204" pitchFamily="34" charset="77"/>
              </a:rPr>
              <a:t>Dose modifications may be required when administering Jakafi with strong CYP3A4 inhibitors or fluconazole or in patients with renal or hepatic impairment. Patients should be closely monitored and the dose titrated based on safety and efficacy</a:t>
            </a:r>
          </a:p>
          <a:p>
            <a:pPr marL="171450" lvl="0" indent="-171450">
              <a:buBlip>
                <a:blip r:embed="rId8"/>
              </a:buBlip>
            </a:pPr>
            <a:r>
              <a:rPr lang="en-US" sz="800" dirty="0">
                <a:solidFill>
                  <a:schemeClr val="bg1"/>
                </a:solidFill>
                <a:latin typeface="Univers LT Std" panose="020B0603020202020204" pitchFamily="34" charset="77"/>
              </a:rPr>
              <a:t>Use of Jakafi during pregnancy is not recommended and should only be used if the potential benefit justifies the potential risk to the fetus. Women taking Jakafi should not breastfeed during treatment and for 2 weeks after the final dose</a:t>
            </a:r>
          </a:p>
          <a:p>
            <a:pPr lvl="0"/>
            <a:endParaRPr lang="en-US" sz="650" dirty="0">
              <a:solidFill>
                <a:schemeClr val="bg1"/>
              </a:solidFill>
              <a:latin typeface="Univers LT Std" panose="020B0603020202020204" pitchFamily="34" charset="77"/>
            </a:endParaRPr>
          </a:p>
          <a:p>
            <a:pPr lvl="0"/>
            <a:r>
              <a:rPr lang="en-US" sz="800" b="1" dirty="0">
                <a:solidFill>
                  <a:schemeClr val="bg1"/>
                </a:solidFill>
                <a:latin typeface="Univers LT Std" panose="020B0603020202020204" pitchFamily="34" charset="77"/>
              </a:rPr>
              <a:t>Please see related and other Important Safety Information on </a:t>
            </a:r>
            <a:r>
              <a:rPr lang="en-US" sz="800" b="1" dirty="0">
                <a:solidFill>
                  <a:schemeClr val="bg1"/>
                </a:solidFill>
                <a:latin typeface="Univers LT Std" panose="020B0603020202020204" pitchFamily="34" charset="77"/>
                <a:hlinkClick r:id="" action="ppaction://hlinkshowjump?jump=lastslide">
                  <a:extLst>
                    <a:ext uri="{A12FA001-AC4F-418D-AE19-62706E023703}">
                      <ahyp:hlinkClr xmlns="" xmlns:ahyp="http://schemas.microsoft.com/office/drawing/2018/hyperlinkcolor" val="tx"/>
                    </a:ext>
                  </a:extLst>
                </a:hlinkClick>
              </a:rPr>
              <a:t>last slide</a:t>
            </a:r>
            <a:r>
              <a:rPr lang="en-US" sz="800" b="1" dirty="0">
                <a:solidFill>
                  <a:schemeClr val="bg1"/>
                </a:solidFill>
                <a:latin typeface="Univers LT Std" panose="020B0603020202020204" pitchFamily="34" charset="77"/>
              </a:rPr>
              <a:t>.  Please </a:t>
            </a:r>
            <a:r>
              <a:rPr lang="en-US" sz="800" b="1" dirty="0">
                <a:solidFill>
                  <a:schemeClr val="bg1"/>
                </a:solidFill>
                <a:latin typeface="Univers LT Std" panose="020B0603020202020204" pitchFamily="34" charset="77"/>
                <a:hlinkClick r:id="rId9">
                  <a:extLst>
                    <a:ext uri="{A12FA001-AC4F-418D-AE19-62706E023703}">
                      <ahyp:hlinkClr xmlns="" xmlns:ahyp="http://schemas.microsoft.com/office/drawing/2018/hyperlinkcolor" val="tx"/>
                    </a:ext>
                  </a:extLst>
                </a:hlinkClick>
              </a:rPr>
              <a:t>click here </a:t>
            </a:r>
            <a:r>
              <a:rPr lang="en-US" sz="800" b="1" dirty="0">
                <a:solidFill>
                  <a:schemeClr val="bg1"/>
                </a:solidFill>
                <a:latin typeface="Univers LT Std" panose="020B0603020202020204" pitchFamily="34" charset="77"/>
              </a:rPr>
              <a:t>for Full Prescribing Information.</a:t>
            </a:r>
          </a:p>
        </p:txBody>
      </p:sp>
      <p:sp>
        <p:nvSpPr>
          <p:cNvPr id="9" name="Rectangle 8">
            <a:extLst>
              <a:ext uri="{FF2B5EF4-FFF2-40B4-BE49-F238E27FC236}">
                <a16:creationId xmlns:a16="http://schemas.microsoft.com/office/drawing/2014/main" xmlns="" id="{E4BC1CBA-E4FA-2E44-9585-93E6FE37AE4E}"/>
              </a:ext>
            </a:extLst>
          </p:cNvPr>
          <p:cNvSpPr/>
          <p:nvPr/>
        </p:nvSpPr>
        <p:spPr>
          <a:xfrm>
            <a:off x="210858" y="957065"/>
            <a:ext cx="6096000" cy="246221"/>
          </a:xfrm>
          <a:prstGeom prst="rect">
            <a:avLst/>
          </a:prstGeom>
        </p:spPr>
        <p:txBody>
          <a:bodyPr>
            <a:spAutoFit/>
          </a:bodyPr>
          <a:lstStyle/>
          <a:p>
            <a:r>
              <a:rPr lang="en-US" sz="1000" b="1" dirty="0">
                <a:solidFill>
                  <a:srgbClr val="533E95"/>
                </a:solidFill>
                <a:latin typeface="Univers LT Std" panose="020B0603020202020204" pitchFamily="34" charset="77"/>
              </a:rPr>
              <a:t>Jakafi</a:t>
            </a:r>
            <a:r>
              <a:rPr lang="en-US" sz="1000" b="1" dirty="0">
                <a:solidFill>
                  <a:srgbClr val="1C00FF"/>
                </a:solidFill>
                <a:latin typeface="Univers LT Std" panose="020B0603020202020204" pitchFamily="34" charset="77"/>
              </a:rPr>
              <a:t> </a:t>
            </a:r>
            <a:r>
              <a:rPr lang="en-US" sz="1000" b="1" dirty="0">
                <a:solidFill>
                  <a:srgbClr val="533E95"/>
                </a:solidFill>
                <a:latin typeface="Univers LT Std" panose="020B0603020202020204" pitchFamily="34" charset="77"/>
              </a:rPr>
              <a:t>demonstrated significantly higher rates of complete hematologic remission (CHR)* vs BAT</a:t>
            </a:r>
            <a:r>
              <a:rPr lang="en-US" sz="1000" b="1" baseline="30000" dirty="0">
                <a:solidFill>
                  <a:srgbClr val="533E95"/>
                </a:solidFill>
                <a:latin typeface="Univers LT Std" panose="020B0603020202020204" pitchFamily="34" charset="77"/>
              </a:rPr>
              <a:t>1</a:t>
            </a:r>
          </a:p>
        </p:txBody>
      </p:sp>
      <p:pic>
        <p:nvPicPr>
          <p:cNvPr id="11" name="Picture 10">
            <a:extLst>
              <a:ext uri="{FF2B5EF4-FFF2-40B4-BE49-F238E27FC236}">
                <a16:creationId xmlns:a16="http://schemas.microsoft.com/office/drawing/2014/main" xmlns="" id="{6C6C024C-6C69-E24C-B8EE-E0D076259D09}"/>
              </a:ext>
            </a:extLst>
          </p:cNvPr>
          <p:cNvPicPr>
            <a:picLocks noChangeAspect="1"/>
          </p:cNvPicPr>
          <p:nvPr/>
        </p:nvPicPr>
        <p:blipFill>
          <a:blip r:embed="rId10"/>
          <a:stretch>
            <a:fillRect/>
          </a:stretch>
        </p:blipFill>
        <p:spPr>
          <a:xfrm>
            <a:off x="296472" y="1204990"/>
            <a:ext cx="3348935" cy="1997376"/>
          </a:xfrm>
          <a:prstGeom prst="rect">
            <a:avLst/>
          </a:prstGeom>
        </p:spPr>
      </p:pic>
      <p:sp>
        <p:nvSpPr>
          <p:cNvPr id="20" name="Rectangle 19">
            <a:extLst>
              <a:ext uri="{FF2B5EF4-FFF2-40B4-BE49-F238E27FC236}">
                <a16:creationId xmlns:a16="http://schemas.microsoft.com/office/drawing/2014/main" xmlns="" id="{4CEA5279-A912-4F42-A1AE-681503F80D05}"/>
              </a:ext>
            </a:extLst>
          </p:cNvPr>
          <p:cNvSpPr/>
          <p:nvPr/>
        </p:nvSpPr>
        <p:spPr>
          <a:xfrm>
            <a:off x="7792582" y="963484"/>
            <a:ext cx="4069688" cy="246221"/>
          </a:xfrm>
          <a:prstGeom prst="rect">
            <a:avLst/>
          </a:prstGeom>
        </p:spPr>
        <p:txBody>
          <a:bodyPr wrap="square">
            <a:spAutoFit/>
          </a:bodyPr>
          <a:lstStyle/>
          <a:p>
            <a:r>
              <a:rPr lang="en-US" sz="1000" b="1" dirty="0">
                <a:solidFill>
                  <a:srgbClr val="533E95"/>
                </a:solidFill>
                <a:latin typeface="Univers LT Std" panose="020B0603020202020204" pitchFamily="34" charset="77"/>
              </a:rPr>
              <a:t>Individual component of CHR: Jakafi reduced mean WBC counts</a:t>
            </a:r>
          </a:p>
        </p:txBody>
      </p:sp>
      <p:pic>
        <p:nvPicPr>
          <p:cNvPr id="21" name="Picture 20">
            <a:extLst>
              <a:ext uri="{FF2B5EF4-FFF2-40B4-BE49-F238E27FC236}">
                <a16:creationId xmlns:a16="http://schemas.microsoft.com/office/drawing/2014/main" xmlns="" id="{097314C5-4E2A-7F4B-92F4-2A1CF1AE5F2D}"/>
              </a:ext>
            </a:extLst>
          </p:cNvPr>
          <p:cNvPicPr>
            <a:picLocks noChangeAspect="1"/>
          </p:cNvPicPr>
          <p:nvPr/>
        </p:nvPicPr>
        <p:blipFill>
          <a:blip r:embed="rId11"/>
          <a:stretch>
            <a:fillRect/>
          </a:stretch>
        </p:blipFill>
        <p:spPr>
          <a:xfrm>
            <a:off x="7885183" y="1202910"/>
            <a:ext cx="3569100" cy="1770444"/>
          </a:xfrm>
          <a:prstGeom prst="rect">
            <a:avLst/>
          </a:prstGeom>
        </p:spPr>
      </p:pic>
      <p:sp>
        <p:nvSpPr>
          <p:cNvPr id="22" name="Rectangle 21">
            <a:extLst>
              <a:ext uri="{FF2B5EF4-FFF2-40B4-BE49-F238E27FC236}">
                <a16:creationId xmlns:a16="http://schemas.microsoft.com/office/drawing/2014/main" xmlns="" id="{9FE375D4-D0E0-F849-B287-5B467766F706}"/>
              </a:ext>
            </a:extLst>
          </p:cNvPr>
          <p:cNvSpPr/>
          <p:nvPr/>
        </p:nvSpPr>
        <p:spPr>
          <a:xfrm>
            <a:off x="4214003" y="1644667"/>
            <a:ext cx="3408305" cy="223837"/>
          </a:xfrm>
          <a:prstGeom prst="rect">
            <a:avLst/>
          </a:prstGeom>
        </p:spPr>
        <p:txBody>
          <a:bodyPr wrap="none">
            <a:noAutofit/>
          </a:bodyPr>
          <a:lstStyle/>
          <a:p>
            <a:r>
              <a:rPr lang="en-US" sz="1000" b="1" dirty="0">
                <a:solidFill>
                  <a:srgbClr val="533E95"/>
                </a:solidFill>
                <a:latin typeface="Univers LT Std" panose="020B0603020202020204" pitchFamily="34" charset="77"/>
              </a:rPr>
              <a:t>Based on a long-term analysis of the RESPONSE trial</a:t>
            </a:r>
          </a:p>
        </p:txBody>
      </p:sp>
      <p:pic>
        <p:nvPicPr>
          <p:cNvPr id="23" name="Picture 22">
            <a:extLst>
              <a:ext uri="{FF2B5EF4-FFF2-40B4-BE49-F238E27FC236}">
                <a16:creationId xmlns:a16="http://schemas.microsoft.com/office/drawing/2014/main" xmlns="" id="{7348CC14-EB0F-9646-8C3D-EA0DF1454416}"/>
              </a:ext>
            </a:extLst>
          </p:cNvPr>
          <p:cNvPicPr>
            <a:picLocks noChangeAspect="1"/>
          </p:cNvPicPr>
          <p:nvPr/>
        </p:nvPicPr>
        <p:blipFill>
          <a:blip r:embed="rId12"/>
          <a:stretch>
            <a:fillRect/>
          </a:stretch>
        </p:blipFill>
        <p:spPr>
          <a:xfrm>
            <a:off x="4283405" y="1873433"/>
            <a:ext cx="3369360" cy="626304"/>
          </a:xfrm>
          <a:prstGeom prst="rect">
            <a:avLst/>
          </a:prstGeom>
        </p:spPr>
      </p:pic>
      <p:pic>
        <p:nvPicPr>
          <p:cNvPr id="24" name="Picture 23">
            <a:extLst>
              <a:ext uri="{FF2B5EF4-FFF2-40B4-BE49-F238E27FC236}">
                <a16:creationId xmlns:a16="http://schemas.microsoft.com/office/drawing/2014/main" xmlns="" id="{81A4AAA8-63AC-4C4E-B865-40852D6A03B5}"/>
              </a:ext>
            </a:extLst>
          </p:cNvPr>
          <p:cNvPicPr>
            <a:picLocks noChangeAspect="1"/>
          </p:cNvPicPr>
          <p:nvPr/>
        </p:nvPicPr>
        <p:blipFill>
          <a:blip r:embed="rId13"/>
          <a:stretch>
            <a:fillRect/>
          </a:stretch>
        </p:blipFill>
        <p:spPr>
          <a:xfrm>
            <a:off x="296472" y="3381267"/>
            <a:ext cx="3219099" cy="2129122"/>
          </a:xfrm>
          <a:prstGeom prst="rect">
            <a:avLst/>
          </a:prstGeom>
        </p:spPr>
      </p:pic>
      <p:sp>
        <p:nvSpPr>
          <p:cNvPr id="25" name="Rectangle 24">
            <a:extLst>
              <a:ext uri="{FF2B5EF4-FFF2-40B4-BE49-F238E27FC236}">
                <a16:creationId xmlns:a16="http://schemas.microsoft.com/office/drawing/2014/main" xmlns="" id="{A8B10CF7-89BC-FB4F-9979-DD34E0F3FA6D}"/>
              </a:ext>
            </a:extLst>
          </p:cNvPr>
          <p:cNvSpPr/>
          <p:nvPr/>
        </p:nvSpPr>
        <p:spPr>
          <a:xfrm>
            <a:off x="3032720" y="3439695"/>
            <a:ext cx="3148259" cy="400110"/>
          </a:xfrm>
          <a:prstGeom prst="rect">
            <a:avLst/>
          </a:prstGeom>
        </p:spPr>
        <p:txBody>
          <a:bodyPr wrap="square">
            <a:spAutoFit/>
          </a:bodyPr>
          <a:lstStyle/>
          <a:p>
            <a:r>
              <a:rPr lang="en-US" sz="1000" b="1" dirty="0">
                <a:solidFill>
                  <a:srgbClr val="533E95"/>
                </a:solidFill>
                <a:latin typeface="Univers LT Std" panose="020B0603020202020204" pitchFamily="34" charset="77"/>
              </a:rPr>
              <a:t>Exploratory endpoint from the RESPONSE trial: Jakafi symptom data</a:t>
            </a:r>
          </a:p>
        </p:txBody>
      </p:sp>
      <p:sp>
        <p:nvSpPr>
          <p:cNvPr id="33" name="Rectangle 32">
            <a:extLst>
              <a:ext uri="{FF2B5EF4-FFF2-40B4-BE49-F238E27FC236}">
                <a16:creationId xmlns:a16="http://schemas.microsoft.com/office/drawing/2014/main" xmlns="" id="{9E4A7930-4AE1-9649-8A88-BD37A15F65AB}"/>
              </a:ext>
            </a:extLst>
          </p:cNvPr>
          <p:cNvSpPr/>
          <p:nvPr/>
        </p:nvSpPr>
        <p:spPr>
          <a:xfrm>
            <a:off x="3032720" y="3824211"/>
            <a:ext cx="2805529" cy="1102866"/>
          </a:xfrm>
          <a:prstGeom prst="rect">
            <a:avLst/>
          </a:prstGeom>
        </p:spPr>
        <p:txBody>
          <a:bodyPr wrap="square">
            <a:spAutoFit/>
          </a:bodyPr>
          <a:lstStyle/>
          <a:p>
            <a:pPr marL="285750" indent="-285750">
              <a:spcBef>
                <a:spcPts val="200"/>
              </a:spcBef>
              <a:buFont typeface="Arial" panose="020B0604020202020204" pitchFamily="34" charset="0"/>
              <a:buChar char="•"/>
            </a:pPr>
            <a:r>
              <a:rPr lang="en-US" sz="800" dirty="0">
                <a:latin typeface="Univers LT Std" panose="020B0603020202020204" pitchFamily="34" charset="77"/>
              </a:rPr>
              <a:t>Patients receiving Jakafi had greater reductions in all symptom clusters reported, whereas patients receiving BAT had an increase in scores of many symptoms</a:t>
            </a:r>
            <a:r>
              <a:rPr lang="en-US" sz="800" baseline="30000" dirty="0">
                <a:latin typeface="Univers LT Std" panose="020B0603020202020204" pitchFamily="34" charset="77"/>
              </a:rPr>
              <a:t>13</a:t>
            </a:r>
            <a:endParaRPr lang="en-US" sz="800" dirty="0">
              <a:latin typeface="Univers LT Std" panose="020B0603020202020204" pitchFamily="34" charset="77"/>
            </a:endParaRPr>
          </a:p>
          <a:p>
            <a:pPr marL="285750" indent="-285750">
              <a:spcBef>
                <a:spcPts val="200"/>
              </a:spcBef>
              <a:buFont typeface="Arial" panose="020B0604020202020204" pitchFamily="34" charset="0"/>
              <a:buChar char="•"/>
            </a:pPr>
            <a:r>
              <a:rPr lang="en-US" sz="800" dirty="0">
                <a:latin typeface="Univers LT Std" panose="020B0603020202020204" pitchFamily="34" charset="77"/>
              </a:rPr>
              <a:t>Patients with data at both baseline (value &gt;0) and week 32 were included in this analysis. Negative values indicate a reduction in the severity of symptoms</a:t>
            </a:r>
            <a:r>
              <a:rPr lang="en-US" sz="800" baseline="30000" dirty="0">
                <a:latin typeface="Univers LT Std" panose="020B0603020202020204" pitchFamily="34" charset="77"/>
              </a:rPr>
              <a:t>13</a:t>
            </a:r>
            <a:endParaRPr lang="en-US" sz="800" dirty="0">
              <a:latin typeface="Univers LT Std" panose="020B0603020202020204" pitchFamily="34" charset="77"/>
            </a:endParaRPr>
          </a:p>
        </p:txBody>
      </p:sp>
      <p:sp>
        <p:nvSpPr>
          <p:cNvPr id="34" name="Rectangle 33">
            <a:extLst>
              <a:ext uri="{FF2B5EF4-FFF2-40B4-BE49-F238E27FC236}">
                <a16:creationId xmlns:a16="http://schemas.microsoft.com/office/drawing/2014/main" xmlns="" id="{4F4424F6-A767-C24E-81A3-3E5C45FA378C}"/>
              </a:ext>
            </a:extLst>
          </p:cNvPr>
          <p:cNvSpPr/>
          <p:nvPr/>
        </p:nvSpPr>
        <p:spPr>
          <a:xfrm>
            <a:off x="6223916" y="3417239"/>
            <a:ext cx="5541776" cy="2123658"/>
          </a:xfrm>
          <a:prstGeom prst="rect">
            <a:avLst/>
          </a:prstGeom>
        </p:spPr>
        <p:txBody>
          <a:bodyPr wrap="square">
            <a:spAutoFit/>
          </a:bodyPr>
          <a:lstStyle/>
          <a:p>
            <a:pPr algn="just"/>
            <a:r>
              <a:rPr lang="en-US" sz="600" b="1" dirty="0">
                <a:latin typeface="Univers LT Std" panose="020B0603020202020204" pitchFamily="34" charset="77"/>
              </a:rPr>
              <a:t>References: 1.</a:t>
            </a:r>
            <a:r>
              <a:rPr lang="en-US" sz="600" dirty="0">
                <a:latin typeface="Univers LT Std" panose="020B0603020202020204" pitchFamily="34" charset="77"/>
              </a:rPr>
              <a:t> Jakafi [package insert]. Wilmington, DE: Incyte Corporation. </a:t>
            </a:r>
            <a:r>
              <a:rPr lang="en-US" sz="600" b="1" dirty="0">
                <a:latin typeface="Univers LT Std" panose="020B0603020202020204" pitchFamily="34" charset="77"/>
              </a:rPr>
              <a:t>2.</a:t>
            </a:r>
            <a:r>
              <a:rPr lang="en-US" sz="600" dirty="0">
                <a:latin typeface="Univers LT Std" panose="020B0603020202020204" pitchFamily="34" charset="77"/>
              </a:rPr>
              <a:t> Referenced with permission from the NCCN Clinical Practice Guidelines in Oncology (NCCN Guidelines</a:t>
            </a:r>
            <a:r>
              <a:rPr lang="en-US" sz="600" baseline="30000" dirty="0">
                <a:latin typeface="Univers LT Std" panose="020B0603020202020204" pitchFamily="34" charset="77"/>
              </a:rPr>
              <a:t>®</a:t>
            </a:r>
            <a:r>
              <a:rPr lang="en-US" sz="600" dirty="0">
                <a:latin typeface="Univers LT Std" panose="020B0603020202020204" pitchFamily="34" charset="77"/>
              </a:rPr>
              <a:t>) for Myeloproliferative Neoplasms V.2.2019. © National Comprehensive Cancer Network, Inc. 2019. All rights reserved. Accessed June 27, 2019. To view the most recent and complete version of the guideline, go online to NCCN.org. NCCN makes no warranties of any kind whatsoever regarding their content, use or application and disclaims any responsibility for their application or use in any way. </a:t>
            </a:r>
            <a:r>
              <a:rPr lang="en-US" sz="600" b="1" dirty="0">
                <a:latin typeface="Univers LT Std" panose="020B0603020202020204" pitchFamily="34" charset="77"/>
              </a:rPr>
              <a:t>3.</a:t>
            </a:r>
            <a:r>
              <a:rPr lang="en-US" sz="600" dirty="0">
                <a:latin typeface="Univers LT Std" panose="020B0603020202020204" pitchFamily="34" charset="77"/>
              </a:rPr>
              <a:t> Verstovsek S, Mesa RA, Gotlib J, et al. A double-blind, placebo-controlled trial of ruxolitinib for myelofibrosis. </a:t>
            </a:r>
            <a:r>
              <a:rPr lang="en-US" sz="600" i="1" dirty="0">
                <a:latin typeface="Univers LT Std" panose="020B0603020202020204" pitchFamily="34" charset="77"/>
              </a:rPr>
              <a:t>N Engl J Med</a:t>
            </a:r>
            <a:r>
              <a:rPr lang="en-US" sz="600" dirty="0">
                <a:latin typeface="Univers LT Std" panose="020B0603020202020204" pitchFamily="34" charset="77"/>
              </a:rPr>
              <a:t>. 2012;366(9):799-807. </a:t>
            </a:r>
            <a:r>
              <a:rPr lang="en-US" sz="600" b="1" dirty="0">
                <a:latin typeface="Univers LT Std" panose="020B0603020202020204" pitchFamily="34" charset="77"/>
              </a:rPr>
              <a:t>4.</a:t>
            </a:r>
            <a:r>
              <a:rPr lang="en-US" sz="600" dirty="0">
                <a:latin typeface="Univers LT Std" panose="020B0603020202020204" pitchFamily="34" charset="77"/>
              </a:rPr>
              <a:t> Data on file. Incyte Corporation. Wilmington, DE. </a:t>
            </a:r>
            <a:r>
              <a:rPr lang="en-US" sz="600" b="1" dirty="0">
                <a:latin typeface="Univers LT Std" panose="020B0603020202020204" pitchFamily="34" charset="77"/>
              </a:rPr>
              <a:t>5.</a:t>
            </a:r>
            <a:r>
              <a:rPr lang="en-US" sz="600" dirty="0">
                <a:latin typeface="Univers LT Std" panose="020B0603020202020204" pitchFamily="34" charset="77"/>
              </a:rPr>
              <a:t> Verstovsek S, Mesa RA, Gotlib J, et al; for COMFORT-I investigators. Long-term treatment with ruxolitinib for patients with myelofibrosis: 5-year update from the randomized, double-blind, placebo-controlled, phase 3 COMFORT-I trial. </a:t>
            </a:r>
            <a:r>
              <a:rPr lang="en-US" sz="600" i="1" dirty="0">
                <a:latin typeface="Univers LT Std" panose="020B0603020202020204" pitchFamily="34" charset="77"/>
              </a:rPr>
              <a:t>J Hematol Oncol</a:t>
            </a:r>
            <a:r>
              <a:rPr lang="en-US" sz="600" dirty="0">
                <a:latin typeface="Univers LT Std" panose="020B0603020202020204" pitchFamily="34" charset="77"/>
              </a:rPr>
              <a:t>. 2017;10(1):55. </a:t>
            </a:r>
            <a:r>
              <a:rPr lang="en-US" sz="600" b="1" dirty="0">
                <a:latin typeface="Univers LT Std" panose="020B0603020202020204" pitchFamily="34" charset="77"/>
              </a:rPr>
              <a:t>6.</a:t>
            </a:r>
            <a:r>
              <a:rPr lang="en-US" sz="600" dirty="0">
                <a:latin typeface="Univers LT Std" panose="020B0603020202020204" pitchFamily="34" charset="77"/>
              </a:rPr>
              <a:t> Harrison C, Kiladjian J-J, Al-Ali HK, et al. JAK inhibition with ruxolitinib versus best available therapy for myelofibrosis. </a:t>
            </a:r>
            <a:r>
              <a:rPr lang="en-US" sz="600" i="1" dirty="0">
                <a:latin typeface="Univers LT Std" panose="020B0603020202020204" pitchFamily="34" charset="77"/>
              </a:rPr>
              <a:t>N Engl J Med</a:t>
            </a:r>
            <a:r>
              <a:rPr lang="en-US" sz="600" dirty="0">
                <a:latin typeface="Univers LT Std" panose="020B0603020202020204" pitchFamily="34" charset="77"/>
              </a:rPr>
              <a:t>. 2012;366(9):787-798. </a:t>
            </a:r>
            <a:r>
              <a:rPr lang="en-US" sz="600" b="1" dirty="0">
                <a:latin typeface="Univers LT Std" panose="020B0603020202020204" pitchFamily="34" charset="77"/>
              </a:rPr>
              <a:t>7.</a:t>
            </a:r>
            <a:r>
              <a:rPr lang="en-US" sz="600" dirty="0">
                <a:latin typeface="Univers LT Std" panose="020B0603020202020204" pitchFamily="34" charset="77"/>
              </a:rPr>
              <a:t> Harrison CN, Vannucchi AM, Kiladjian J-J, et al; on behalf of COMFORT-II investigators. Long-term findings from COMFORT-II, a phase 3 study of ruxolitinib vs best available therapy for myelofibrosis. </a:t>
            </a:r>
            <a:r>
              <a:rPr lang="en-US" sz="600" i="1" dirty="0">
                <a:latin typeface="Univers LT Std" panose="020B0603020202020204" pitchFamily="34" charset="77"/>
              </a:rPr>
              <a:t>Leukemia</a:t>
            </a:r>
            <a:r>
              <a:rPr lang="en-US" sz="600" dirty="0">
                <a:latin typeface="Univers LT Std" panose="020B0603020202020204" pitchFamily="34" charset="77"/>
              </a:rPr>
              <a:t>. 2016;30:1701-1707. </a:t>
            </a:r>
            <a:r>
              <a:rPr lang="en-US" sz="600" b="1" dirty="0">
                <a:latin typeface="Univers LT Std" panose="020B0603020202020204" pitchFamily="34" charset="77"/>
              </a:rPr>
              <a:t>8.</a:t>
            </a:r>
            <a:r>
              <a:rPr lang="en-US" sz="600" dirty="0">
                <a:latin typeface="Univers LT Std" panose="020B0603020202020204" pitchFamily="34" charset="77"/>
              </a:rPr>
              <a:t> Verstovsek S, Passamonti F, Rambaldi A, et al. A phase 2 study of ruxolitinib, an oral JAK1 and JAK2 inhibitor, in patients with advanced polycythemia vera who are refractory or intolerant to hydroxyurea. </a:t>
            </a:r>
            <a:r>
              <a:rPr lang="en-US" sz="600" i="1" dirty="0">
                <a:latin typeface="Univers LT Std" panose="020B0603020202020204" pitchFamily="34" charset="77"/>
              </a:rPr>
              <a:t>Cancer</a:t>
            </a:r>
            <a:r>
              <a:rPr lang="en-US" sz="600" dirty="0">
                <a:latin typeface="Univers LT Std" panose="020B0603020202020204" pitchFamily="34" charset="77"/>
              </a:rPr>
              <a:t>. 2014;120(4):513-520. </a:t>
            </a:r>
            <a:r>
              <a:rPr lang="en-US" sz="600" b="1" dirty="0">
                <a:latin typeface="Univers LT Std" panose="020B0603020202020204" pitchFamily="34" charset="77"/>
              </a:rPr>
              <a:t>9.</a:t>
            </a:r>
            <a:r>
              <a:rPr lang="en-US" sz="600" dirty="0">
                <a:latin typeface="Univers LT Std" panose="020B0603020202020204" pitchFamily="34" charset="77"/>
              </a:rPr>
              <a:t> Marchioli R, Finazzi G, Specchia G, et al; for CYTO-PV Collaborative Group. Cardiovascular events and intensity of treatment in polycythemia vera. </a:t>
            </a:r>
            <a:r>
              <a:rPr lang="en-US" sz="600" i="1" dirty="0">
                <a:latin typeface="Univers LT Std" panose="020B0603020202020204" pitchFamily="34" charset="77"/>
              </a:rPr>
              <a:t>N Engl J Med</a:t>
            </a:r>
            <a:r>
              <a:rPr lang="en-US" sz="600" dirty="0">
                <a:latin typeface="Univers LT Std" panose="020B0603020202020204" pitchFamily="34" charset="77"/>
              </a:rPr>
              <a:t>. 2013;368(1):22-33. </a:t>
            </a:r>
            <a:r>
              <a:rPr lang="en-US" sz="600" b="1" dirty="0">
                <a:latin typeface="Univers LT Std" panose="020B0603020202020204" pitchFamily="34" charset="77"/>
              </a:rPr>
              <a:t>10.</a:t>
            </a:r>
            <a:r>
              <a:rPr lang="en-US" sz="600" dirty="0">
                <a:latin typeface="Univers LT Std" panose="020B0603020202020204" pitchFamily="34" charset="77"/>
              </a:rPr>
              <a:t> Barosi G, Birgegard G, Finazzi G, et al. A unified definition of clinical resistance and intolerance to hydroxycarbamide in polycythaemia vera and primary myelofibrosis: results of a European LeukemiaNet (ELN) consensus process. </a:t>
            </a:r>
            <a:r>
              <a:rPr lang="en-US" sz="600" i="1" dirty="0">
                <a:latin typeface="Univers LT Std" panose="020B0603020202020204" pitchFamily="34" charset="77"/>
              </a:rPr>
              <a:t>Br J Haematol</a:t>
            </a:r>
            <a:r>
              <a:rPr lang="en-US" sz="600" dirty="0">
                <a:latin typeface="Univers LT Std" panose="020B0603020202020204" pitchFamily="34" charset="77"/>
              </a:rPr>
              <a:t>. 2010;148(6):961-963. </a:t>
            </a:r>
            <a:r>
              <a:rPr lang="en-US" sz="600" b="1" dirty="0">
                <a:latin typeface="Univers LT Std" panose="020B0603020202020204" pitchFamily="34" charset="77"/>
              </a:rPr>
              <a:t>11.</a:t>
            </a:r>
            <a:r>
              <a:rPr lang="en-US" sz="600" dirty="0">
                <a:latin typeface="Univers LT Std" panose="020B0603020202020204" pitchFamily="34" charset="77"/>
              </a:rPr>
              <a:t> Barbui T, Masciulli A, Marfisi M, et al. White blood cell counts and thrombosis in polycythemia vera: a subanalysis of the CYTO-PV study. </a:t>
            </a:r>
            <a:r>
              <a:rPr lang="en-US" sz="600" i="1" dirty="0">
                <a:latin typeface="Univers LT Std" panose="020B0603020202020204" pitchFamily="34" charset="77"/>
              </a:rPr>
              <a:t>Blood</a:t>
            </a:r>
            <a:r>
              <a:rPr lang="en-US" sz="600" dirty="0">
                <a:latin typeface="Univers LT Std" panose="020B0603020202020204" pitchFamily="34" charset="77"/>
              </a:rPr>
              <a:t>. 2015;126(4):560-561. </a:t>
            </a:r>
            <a:r>
              <a:rPr lang="en-US" sz="600" b="1" dirty="0">
                <a:latin typeface="Univers LT Std" panose="020B0603020202020204" pitchFamily="34" charset="77"/>
              </a:rPr>
              <a:t>12.</a:t>
            </a:r>
            <a:r>
              <a:rPr lang="en-US" sz="600" dirty="0">
                <a:latin typeface="Univers LT Std" panose="020B0603020202020204" pitchFamily="34" charset="77"/>
              </a:rPr>
              <a:t> Emanuel RM, Dueck AC, Geyer HL, et al. Myeloproliferative neoplasm (MPN) symptom assessment form total symptom score: prospective international assessment of an abbreviated symptom burden scoring system among patients with MPNs. </a:t>
            </a:r>
            <a:r>
              <a:rPr lang="en-US" sz="600" i="1" dirty="0">
                <a:latin typeface="Univers LT Std" panose="020B0603020202020204" pitchFamily="34" charset="77"/>
              </a:rPr>
              <a:t>J Clin Oncol</a:t>
            </a:r>
            <a:r>
              <a:rPr lang="en-US" sz="600" dirty="0">
                <a:latin typeface="Univers LT Std" panose="020B0603020202020204" pitchFamily="34" charset="77"/>
              </a:rPr>
              <a:t>. 2012;30(33):4098-4103. </a:t>
            </a:r>
            <a:r>
              <a:rPr lang="en-US" sz="600" b="1" dirty="0">
                <a:latin typeface="Univers LT Std" panose="020B0603020202020204" pitchFamily="34" charset="77"/>
              </a:rPr>
              <a:t>13.</a:t>
            </a:r>
            <a:r>
              <a:rPr lang="en-US" sz="600" dirty="0">
                <a:latin typeface="Univers LT Std" panose="020B0603020202020204" pitchFamily="34" charset="77"/>
              </a:rPr>
              <a:t> Vannucchi AM, Kiladjian JJ, Griesshammer M, et al. Ruxolitinib versus standard therapy for the treatment of polycythemia vera. </a:t>
            </a:r>
            <a:r>
              <a:rPr lang="en-US" sz="600" i="1" dirty="0">
                <a:latin typeface="Univers LT Std" panose="020B0603020202020204" pitchFamily="34" charset="77"/>
              </a:rPr>
              <a:t>N Engl J Med</a:t>
            </a:r>
            <a:r>
              <a:rPr lang="en-US" sz="600" dirty="0">
                <a:latin typeface="Univers LT Std" panose="020B0603020202020204" pitchFamily="34" charset="77"/>
              </a:rPr>
              <a:t>. 2015;372(5):426-435. </a:t>
            </a:r>
            <a:r>
              <a:rPr lang="en-US" sz="600" b="1" dirty="0">
                <a:latin typeface="Univers LT Std" panose="020B0603020202020204" pitchFamily="34" charset="77"/>
              </a:rPr>
              <a:t>14.</a:t>
            </a:r>
            <a:r>
              <a:rPr lang="en-US" sz="600" dirty="0">
                <a:latin typeface="Univers LT Std" panose="020B0603020202020204" pitchFamily="34" charset="77"/>
              </a:rPr>
              <a:t> Kiladjian J-J, Zachée P, Hino M, et al. Long-term efficacy and safety (5 years) in RESPONSE, a phase 3 study comparing ruxolitinib (rux) with best available therapy (BAT) in hydroxyurea (HU)-resistant/-intolerant patients (pts) with polycythemia vera (PV). Poster presented at: ASH Annual Meeting; December 1-4, 2018; San Diego, CA. Poster #1753.</a:t>
            </a:r>
          </a:p>
        </p:txBody>
      </p:sp>
      <p:sp>
        <p:nvSpPr>
          <p:cNvPr id="30" name="Rectangle 29">
            <a:extLst>
              <a:ext uri="{FF2B5EF4-FFF2-40B4-BE49-F238E27FC236}">
                <a16:creationId xmlns:a16="http://schemas.microsoft.com/office/drawing/2014/main" xmlns="" id="{A7EE8BD8-AC83-F04C-A6DF-945317ACE1CD}"/>
              </a:ext>
            </a:extLst>
          </p:cNvPr>
          <p:cNvSpPr/>
          <p:nvPr/>
        </p:nvSpPr>
        <p:spPr>
          <a:xfrm>
            <a:off x="24938" y="6583228"/>
            <a:ext cx="6096000" cy="200055"/>
          </a:xfrm>
          <a:prstGeom prst="rect">
            <a:avLst/>
          </a:prstGeom>
        </p:spPr>
        <p:txBody>
          <a:bodyPr>
            <a:spAutoFit/>
          </a:bodyPr>
          <a:lstStyle/>
          <a:p>
            <a:r>
              <a:rPr lang="en-US" sz="700" dirty="0">
                <a:solidFill>
                  <a:srgbClr val="FFFFFF"/>
                </a:solidFill>
                <a:latin typeface="Univers LT Std 55 Roman" panose="020B0603020202020204" pitchFamily="34" charset="77"/>
              </a:rPr>
              <a:t>MAT-JAK-02364 (Slide 3 of 3, PV Option 1)</a:t>
            </a:r>
            <a:endParaRPr lang="en-US" sz="700" dirty="0">
              <a:solidFill>
                <a:srgbClr val="FFFFFF"/>
              </a:solidFill>
              <a:effectLst/>
              <a:latin typeface="Univers LT Std 55 Roman" panose="020B0603020202020204" pitchFamily="34" charset="77"/>
            </a:endParaRPr>
          </a:p>
        </p:txBody>
      </p:sp>
    </p:spTree>
    <p:extLst>
      <p:ext uri="{BB962C8B-B14F-4D97-AF65-F5344CB8AC3E}">
        <p14:creationId xmlns:p14="http://schemas.microsoft.com/office/powerpoint/2010/main" val="307291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447D3340-7C11-6343-9596-42DD84C017A2}"/>
              </a:ext>
            </a:extLst>
          </p:cNvPr>
          <p:cNvPicPr>
            <a:picLocks noChangeAspect="1"/>
          </p:cNvPicPr>
          <p:nvPr/>
        </p:nvPicPr>
        <p:blipFill>
          <a:blip r:embed="rId3"/>
          <a:stretch>
            <a:fillRect/>
          </a:stretch>
        </p:blipFill>
        <p:spPr>
          <a:xfrm>
            <a:off x="0" y="5664517"/>
            <a:ext cx="12192000" cy="1362456"/>
          </a:xfrm>
          <a:prstGeom prst="rect">
            <a:avLst/>
          </a:prstGeom>
        </p:spPr>
      </p:pic>
      <p:pic>
        <p:nvPicPr>
          <p:cNvPr id="12" name="Picture 11">
            <a:extLst>
              <a:ext uri="{FF2B5EF4-FFF2-40B4-BE49-F238E27FC236}">
                <a16:creationId xmlns:a16="http://schemas.microsoft.com/office/drawing/2014/main" xmlns="" id="{31F4D8AC-01F5-3642-8D43-410668A234DA}"/>
              </a:ext>
            </a:extLst>
          </p:cNvPr>
          <p:cNvPicPr>
            <a:picLocks noChangeAspect="1"/>
          </p:cNvPicPr>
          <p:nvPr/>
        </p:nvPicPr>
        <p:blipFill>
          <a:blip r:embed="rId4"/>
          <a:stretch>
            <a:fillRect/>
          </a:stretch>
        </p:blipFill>
        <p:spPr>
          <a:xfrm>
            <a:off x="219163" y="202544"/>
            <a:ext cx="4845051" cy="229906"/>
          </a:xfrm>
          <a:prstGeom prst="rect">
            <a:avLst/>
          </a:prstGeom>
        </p:spPr>
      </p:pic>
      <p:sp>
        <p:nvSpPr>
          <p:cNvPr id="48" name="Rectangle 47">
            <a:extLst>
              <a:ext uri="{FF2B5EF4-FFF2-40B4-BE49-F238E27FC236}">
                <a16:creationId xmlns:a16="http://schemas.microsoft.com/office/drawing/2014/main" xmlns="" id="{E3163A07-F9CA-F544-9108-73E987507262}"/>
              </a:ext>
            </a:extLst>
          </p:cNvPr>
          <p:cNvSpPr/>
          <p:nvPr/>
        </p:nvSpPr>
        <p:spPr>
          <a:xfrm>
            <a:off x="219163" y="455006"/>
            <a:ext cx="6096000" cy="523220"/>
          </a:xfrm>
          <a:prstGeom prst="rect">
            <a:avLst/>
          </a:prstGeom>
        </p:spPr>
        <p:txBody>
          <a:bodyPr>
            <a:spAutoFit/>
          </a:bodyPr>
          <a:lstStyle/>
          <a:p>
            <a:r>
              <a:rPr lang="en-US" sz="2800" b="1" dirty="0">
                <a:solidFill>
                  <a:schemeClr val="bg1"/>
                </a:solidFill>
                <a:latin typeface="Univers LT Std" panose="020B0603020202020204" pitchFamily="34" charset="77"/>
              </a:rPr>
              <a:t>Intervene with Jakafi </a:t>
            </a:r>
            <a:r>
              <a:rPr lang="en-US" sz="2800" dirty="0">
                <a:solidFill>
                  <a:schemeClr val="bg1"/>
                </a:solidFill>
                <a:latin typeface="Univers LT Std" panose="020B0603020202020204" pitchFamily="34" charset="77"/>
              </a:rPr>
              <a:t>at diagnosis</a:t>
            </a:r>
          </a:p>
        </p:txBody>
      </p:sp>
      <p:pic>
        <p:nvPicPr>
          <p:cNvPr id="2" name="Picture 1">
            <a:extLst>
              <a:ext uri="{FF2B5EF4-FFF2-40B4-BE49-F238E27FC236}">
                <a16:creationId xmlns:a16="http://schemas.microsoft.com/office/drawing/2014/main" xmlns="" id="{50FCEF77-9095-9948-B0A8-92B0F00670FF}"/>
              </a:ext>
            </a:extLst>
          </p:cNvPr>
          <p:cNvPicPr>
            <a:picLocks noChangeAspect="1"/>
          </p:cNvPicPr>
          <p:nvPr/>
        </p:nvPicPr>
        <p:blipFill rotWithShape="1">
          <a:blip r:embed="rId5"/>
          <a:srcRect r="533"/>
          <a:stretch/>
        </p:blipFill>
        <p:spPr>
          <a:xfrm>
            <a:off x="-95742" y="-50366"/>
            <a:ext cx="12320396" cy="978408"/>
          </a:xfrm>
          <a:prstGeom prst="rect">
            <a:avLst/>
          </a:prstGeom>
        </p:spPr>
      </p:pic>
      <p:sp>
        <p:nvSpPr>
          <p:cNvPr id="42" name="Rectangle 41">
            <a:extLst>
              <a:ext uri="{FF2B5EF4-FFF2-40B4-BE49-F238E27FC236}">
                <a16:creationId xmlns:a16="http://schemas.microsoft.com/office/drawing/2014/main" xmlns="" id="{93C261A0-C9D8-EF49-9651-46F7654C4813}"/>
              </a:ext>
            </a:extLst>
          </p:cNvPr>
          <p:cNvSpPr/>
          <p:nvPr/>
        </p:nvSpPr>
        <p:spPr>
          <a:xfrm>
            <a:off x="212300" y="453304"/>
            <a:ext cx="10720980" cy="461665"/>
          </a:xfrm>
          <a:prstGeom prst="rect">
            <a:avLst/>
          </a:prstGeom>
        </p:spPr>
        <p:txBody>
          <a:bodyPr wrap="square">
            <a:spAutoFit/>
          </a:bodyPr>
          <a:lstStyle/>
          <a:p>
            <a:r>
              <a:rPr lang="en-US" sz="2400" b="1" dirty="0">
                <a:solidFill>
                  <a:schemeClr val="bg1"/>
                </a:solidFill>
                <a:latin typeface="Univers LT Std" panose="020B0603020202020204" pitchFamily="34" charset="77"/>
              </a:rPr>
              <a:t>FDA-approved treatment for steroid-refractory aGVHD</a:t>
            </a:r>
            <a:r>
              <a:rPr lang="en-US" sz="2400" b="1" baseline="30000" dirty="0">
                <a:solidFill>
                  <a:schemeClr val="bg1"/>
                </a:solidFill>
                <a:latin typeface="Univers LT Std" panose="020B0603020202020204" pitchFamily="34" charset="77"/>
              </a:rPr>
              <a:t>1</a:t>
            </a:r>
          </a:p>
        </p:txBody>
      </p:sp>
      <p:sp>
        <p:nvSpPr>
          <p:cNvPr id="5" name="Rectangle 4">
            <a:extLst>
              <a:ext uri="{FF2B5EF4-FFF2-40B4-BE49-F238E27FC236}">
                <a16:creationId xmlns:a16="http://schemas.microsoft.com/office/drawing/2014/main" xmlns="" id="{5516305B-2E66-B441-8C9F-75520078E53A}"/>
              </a:ext>
            </a:extLst>
          </p:cNvPr>
          <p:cNvSpPr/>
          <p:nvPr/>
        </p:nvSpPr>
        <p:spPr>
          <a:xfrm>
            <a:off x="231772" y="135733"/>
            <a:ext cx="6096000" cy="369332"/>
          </a:xfrm>
          <a:prstGeom prst="rect">
            <a:avLst/>
          </a:prstGeom>
        </p:spPr>
        <p:txBody>
          <a:bodyPr wrap="square">
            <a:spAutoFit/>
          </a:bodyPr>
          <a:lstStyle/>
          <a:p>
            <a:r>
              <a:rPr lang="en-US" sz="1400" b="1" dirty="0">
                <a:solidFill>
                  <a:schemeClr val="bg1"/>
                </a:solidFill>
                <a:latin typeface="Univers LT Std" panose="020B0603020202020204" pitchFamily="34" charset="77"/>
              </a:rPr>
              <a:t>Jakafi</a:t>
            </a:r>
            <a:r>
              <a:rPr lang="en-US" dirty="0">
                <a:solidFill>
                  <a:schemeClr val="bg1"/>
                </a:solidFill>
                <a:latin typeface="Univers LT Std" panose="020B0603020202020204" pitchFamily="34" charset="77"/>
              </a:rPr>
              <a:t> </a:t>
            </a:r>
            <a:r>
              <a:rPr lang="en-US" sz="1400" b="1" dirty="0">
                <a:solidFill>
                  <a:schemeClr val="bg1"/>
                </a:solidFill>
                <a:latin typeface="Univers LT Std" panose="020B0603020202020204" pitchFamily="34" charset="77"/>
              </a:rPr>
              <a:t>is the first and only</a:t>
            </a:r>
          </a:p>
        </p:txBody>
      </p:sp>
      <p:sp>
        <p:nvSpPr>
          <p:cNvPr id="27" name="Rectangle 26">
            <a:extLst>
              <a:ext uri="{FF2B5EF4-FFF2-40B4-BE49-F238E27FC236}">
                <a16:creationId xmlns:a16="http://schemas.microsoft.com/office/drawing/2014/main" xmlns="" id="{38345FB3-6036-F843-AE20-5EA4C8010BDD}"/>
              </a:ext>
            </a:extLst>
          </p:cNvPr>
          <p:cNvSpPr/>
          <p:nvPr/>
        </p:nvSpPr>
        <p:spPr>
          <a:xfrm>
            <a:off x="247731" y="5728051"/>
            <a:ext cx="2460930" cy="230832"/>
          </a:xfrm>
          <a:prstGeom prst="rect">
            <a:avLst/>
          </a:prstGeom>
        </p:spPr>
        <p:txBody>
          <a:bodyPr wrap="none">
            <a:spAutoFit/>
          </a:bodyPr>
          <a:lstStyle/>
          <a:p>
            <a:r>
              <a:rPr lang="en-US" sz="900" b="1" dirty="0">
                <a:solidFill>
                  <a:schemeClr val="bg1"/>
                </a:solidFill>
                <a:latin typeface="Univers LT Std" panose="020B0603020202020204" pitchFamily="34" charset="77"/>
              </a:rPr>
              <a:t>Important Safety Information (continued)</a:t>
            </a:r>
            <a:endParaRPr lang="en-US" sz="900" dirty="0">
              <a:solidFill>
                <a:schemeClr val="bg1"/>
              </a:solidFill>
              <a:latin typeface="Univers LT Std" panose="020B0603020202020204" pitchFamily="34" charset="77"/>
            </a:endParaRPr>
          </a:p>
        </p:txBody>
      </p:sp>
      <p:sp>
        <p:nvSpPr>
          <p:cNvPr id="28" name="Rectangle 27">
            <a:extLst>
              <a:ext uri="{FF2B5EF4-FFF2-40B4-BE49-F238E27FC236}">
                <a16:creationId xmlns:a16="http://schemas.microsoft.com/office/drawing/2014/main" xmlns="" id="{9FA8126B-D78C-B94C-88F2-97EEB93E92BD}"/>
              </a:ext>
            </a:extLst>
          </p:cNvPr>
          <p:cNvSpPr/>
          <p:nvPr/>
        </p:nvSpPr>
        <p:spPr>
          <a:xfrm>
            <a:off x="212300" y="5913763"/>
            <a:ext cx="5594768" cy="707886"/>
          </a:xfrm>
          <a:prstGeom prst="rect">
            <a:avLst/>
          </a:prstGeom>
        </p:spPr>
        <p:txBody>
          <a:bodyPr wrap="square">
            <a:spAutoFit/>
          </a:bodyPr>
          <a:lstStyle/>
          <a:p>
            <a:pPr marL="171450" indent="-171450">
              <a:buBlip>
                <a:blip r:embed="rId6"/>
              </a:buBlip>
            </a:pPr>
            <a:r>
              <a:rPr lang="en-US" sz="800" dirty="0">
                <a:solidFill>
                  <a:schemeClr val="bg1"/>
                </a:solidFill>
                <a:latin typeface="Univers LT Std" panose="020B0603020202020204" pitchFamily="34" charset="77"/>
              </a:rPr>
              <a:t>Treatment with Jakafi has been associated with increases in total cholesterol, low-density lipoprotein cholesterol, and triglycerides. Assess lipid parameters 8-12 weeks after initiating Jakafi. Monitor and treat according to clinical guidelines for the management of hyperlipidemia</a:t>
            </a:r>
          </a:p>
          <a:p>
            <a:pPr marL="171450" indent="-171450">
              <a:buBlip>
                <a:blip r:embed="rId6"/>
              </a:buBlip>
            </a:pPr>
            <a:r>
              <a:rPr lang="en-US" sz="800" dirty="0">
                <a:solidFill>
                  <a:schemeClr val="bg1"/>
                </a:solidFill>
                <a:latin typeface="Univers LT Std" panose="020B0603020202020204" pitchFamily="34" charset="77"/>
              </a:rPr>
              <a:t>In myelofibrosis and polycythemia vera, the most common nonhematologic adverse reactions (incidence ≥15%) were bruising, dizziness, headache, and diarrhea</a:t>
            </a:r>
          </a:p>
        </p:txBody>
      </p:sp>
      <p:sp>
        <p:nvSpPr>
          <p:cNvPr id="29" name="Rectangle 28">
            <a:extLst>
              <a:ext uri="{FF2B5EF4-FFF2-40B4-BE49-F238E27FC236}">
                <a16:creationId xmlns:a16="http://schemas.microsoft.com/office/drawing/2014/main" xmlns="" id="{E431C537-9627-4E48-9E77-75247DBC0A23}"/>
              </a:ext>
            </a:extLst>
          </p:cNvPr>
          <p:cNvSpPr/>
          <p:nvPr/>
        </p:nvSpPr>
        <p:spPr>
          <a:xfrm>
            <a:off x="5807068" y="5728051"/>
            <a:ext cx="6260049" cy="1054135"/>
          </a:xfrm>
          <a:prstGeom prst="rect">
            <a:avLst/>
          </a:prstGeom>
        </p:spPr>
        <p:txBody>
          <a:bodyPr wrap="square">
            <a:spAutoFit/>
          </a:bodyPr>
          <a:lstStyle/>
          <a:p>
            <a:pPr marL="171450" indent="-171450">
              <a:buBlip>
                <a:blip r:embed="rId6"/>
              </a:buBlip>
            </a:pPr>
            <a:r>
              <a:rPr lang="en-US" sz="800" dirty="0">
                <a:solidFill>
                  <a:schemeClr val="bg1"/>
                </a:solidFill>
                <a:latin typeface="Univers LT Std" panose="020B0603020202020204" pitchFamily="34" charset="77"/>
              </a:rPr>
              <a:t>In acute graft-versus-host disease, the most common nonhematologic adverse reactions (incidence &gt;50%) were infections and edema</a:t>
            </a:r>
          </a:p>
          <a:p>
            <a:pPr marL="171450" lvl="0" indent="-171450">
              <a:buBlip>
                <a:blip r:embed="rId6"/>
              </a:buBlip>
            </a:pPr>
            <a:r>
              <a:rPr lang="en-US" sz="800" dirty="0">
                <a:solidFill>
                  <a:schemeClr val="bg1"/>
                </a:solidFill>
                <a:latin typeface="Univers LT Std" panose="020B0603020202020204" pitchFamily="34" charset="77"/>
              </a:rPr>
              <a:t>Dose modifications may be required when administering Jakafi with strong CYP3A4 inhibitors or fluconazole or in patients with renal or hepatic impairment. Patients should be closely monitored and the dose titrated based on safety and efficacy</a:t>
            </a:r>
          </a:p>
          <a:p>
            <a:pPr marL="171450" lvl="0" indent="-171450">
              <a:buBlip>
                <a:blip r:embed="rId6"/>
              </a:buBlip>
            </a:pPr>
            <a:r>
              <a:rPr lang="en-US" sz="800" dirty="0">
                <a:solidFill>
                  <a:schemeClr val="bg1"/>
                </a:solidFill>
                <a:latin typeface="Univers LT Std" panose="020B0603020202020204" pitchFamily="34" charset="77"/>
              </a:rPr>
              <a:t>Use of Jakafi during pregnancy is not recommended and should only be used if the potential benefit justifies the potential risk to the fetus. Women taking Jakafi should not breastfeed during treatment and for 2 weeks after the final dose</a:t>
            </a:r>
          </a:p>
          <a:p>
            <a:pPr lvl="0"/>
            <a:endParaRPr lang="en-US" sz="650" dirty="0">
              <a:solidFill>
                <a:schemeClr val="bg1"/>
              </a:solidFill>
              <a:latin typeface="Univers LT Std" panose="020B0603020202020204" pitchFamily="34" charset="77"/>
            </a:endParaRPr>
          </a:p>
          <a:p>
            <a:pPr lvl="0"/>
            <a:r>
              <a:rPr lang="en-US" sz="800" b="1" dirty="0">
                <a:solidFill>
                  <a:schemeClr val="bg1"/>
                </a:solidFill>
                <a:latin typeface="Univers LT Std" panose="020B0603020202020204" pitchFamily="34" charset="77"/>
              </a:rPr>
              <a:t>Please see related and other Important Safety Information on </a:t>
            </a:r>
            <a:r>
              <a:rPr lang="en-US" sz="800" b="1" dirty="0">
                <a:solidFill>
                  <a:schemeClr val="bg1"/>
                </a:solidFill>
                <a:latin typeface="Univers LT Std" panose="020B0603020202020204" pitchFamily="34" charset="77"/>
                <a:hlinkClick r:id="" action="ppaction://hlinkshowjump?jump=lastslide">
                  <a:extLst>
                    <a:ext uri="{A12FA001-AC4F-418D-AE19-62706E023703}">
                      <ahyp:hlinkClr xmlns="" xmlns:ahyp="http://schemas.microsoft.com/office/drawing/2018/hyperlinkcolor" val="tx"/>
                    </a:ext>
                  </a:extLst>
                </a:hlinkClick>
              </a:rPr>
              <a:t>last slide</a:t>
            </a:r>
            <a:r>
              <a:rPr lang="en-US" sz="800" b="1" dirty="0">
                <a:solidFill>
                  <a:schemeClr val="bg1"/>
                </a:solidFill>
                <a:latin typeface="Univers LT Std" panose="020B0603020202020204" pitchFamily="34" charset="77"/>
              </a:rPr>
              <a:t>.  Please </a:t>
            </a:r>
            <a:r>
              <a:rPr lang="en-US" sz="800" b="1" dirty="0">
                <a:solidFill>
                  <a:schemeClr val="bg1"/>
                </a:solidFill>
                <a:latin typeface="Univers LT Std" panose="020B0603020202020204" pitchFamily="34" charset="77"/>
                <a:hlinkClick r:id="rId7">
                  <a:extLst>
                    <a:ext uri="{A12FA001-AC4F-418D-AE19-62706E023703}">
                      <ahyp:hlinkClr xmlns="" xmlns:ahyp="http://schemas.microsoft.com/office/drawing/2018/hyperlinkcolor" val="tx"/>
                    </a:ext>
                  </a:extLst>
                </a:hlinkClick>
              </a:rPr>
              <a:t>click here </a:t>
            </a:r>
            <a:r>
              <a:rPr lang="en-US" sz="800" b="1" dirty="0">
                <a:solidFill>
                  <a:schemeClr val="bg1"/>
                </a:solidFill>
                <a:latin typeface="Univers LT Std" panose="020B0603020202020204" pitchFamily="34" charset="77"/>
              </a:rPr>
              <a:t>for Full Prescribing Information.</a:t>
            </a:r>
          </a:p>
        </p:txBody>
      </p:sp>
      <p:sp>
        <p:nvSpPr>
          <p:cNvPr id="30" name="Rectangle 29">
            <a:extLst>
              <a:ext uri="{FF2B5EF4-FFF2-40B4-BE49-F238E27FC236}">
                <a16:creationId xmlns:a16="http://schemas.microsoft.com/office/drawing/2014/main" xmlns="" id="{DBBB14F2-AAE9-D24F-A255-0E6A93665E3A}"/>
              </a:ext>
            </a:extLst>
          </p:cNvPr>
          <p:cNvSpPr/>
          <p:nvPr/>
        </p:nvSpPr>
        <p:spPr>
          <a:xfrm>
            <a:off x="210018" y="1009402"/>
            <a:ext cx="7439028" cy="446276"/>
          </a:xfrm>
          <a:prstGeom prst="rect">
            <a:avLst/>
          </a:prstGeom>
        </p:spPr>
        <p:txBody>
          <a:bodyPr wrap="square">
            <a:spAutoFit/>
          </a:bodyPr>
          <a:lstStyle/>
          <a:p>
            <a:pPr>
              <a:lnSpc>
                <a:spcPct val="150000"/>
              </a:lnSpc>
            </a:pPr>
            <a:r>
              <a:rPr lang="en-US" sz="1000" b="1" dirty="0">
                <a:solidFill>
                  <a:srgbClr val="533E95"/>
                </a:solidFill>
                <a:latin typeface="Univers LT Std" panose="020B0603020202020204" pitchFamily="34" charset="77"/>
              </a:rPr>
              <a:t>Indications and Usage</a:t>
            </a:r>
            <a:endParaRPr lang="en-US" sz="1000" dirty="0">
              <a:solidFill>
                <a:srgbClr val="533E95"/>
              </a:solidFill>
              <a:latin typeface="Univers LT Std" panose="020B0603020202020204" pitchFamily="34" charset="77"/>
            </a:endParaRPr>
          </a:p>
          <a:p>
            <a:r>
              <a:rPr lang="en-US" sz="800" dirty="0">
                <a:latin typeface="Univers LT Std" panose="020B0603020202020204" pitchFamily="34" charset="77"/>
              </a:rPr>
              <a:t>Jakafi is indicated for treatment of steroid-refractory acute graft-versus-host disease (GVHD) in adult and pediatric patients 12 years and older.</a:t>
            </a:r>
          </a:p>
        </p:txBody>
      </p:sp>
      <p:sp>
        <p:nvSpPr>
          <p:cNvPr id="8" name="Rectangle 7">
            <a:extLst>
              <a:ext uri="{FF2B5EF4-FFF2-40B4-BE49-F238E27FC236}">
                <a16:creationId xmlns:a16="http://schemas.microsoft.com/office/drawing/2014/main" xmlns="" id="{0DACE1B5-3DCE-CB44-9AFD-44F9944666F3}"/>
              </a:ext>
            </a:extLst>
          </p:cNvPr>
          <p:cNvSpPr/>
          <p:nvPr/>
        </p:nvSpPr>
        <p:spPr>
          <a:xfrm>
            <a:off x="203156" y="1571808"/>
            <a:ext cx="8218468" cy="246221"/>
          </a:xfrm>
          <a:prstGeom prst="rect">
            <a:avLst/>
          </a:prstGeom>
        </p:spPr>
        <p:txBody>
          <a:bodyPr wrap="square">
            <a:spAutoFit/>
          </a:bodyPr>
          <a:lstStyle/>
          <a:p>
            <a:r>
              <a:rPr lang="en-US" sz="1000" b="1" dirty="0">
                <a:solidFill>
                  <a:srgbClr val="533E95"/>
                </a:solidFill>
                <a:latin typeface="Univers LT Std" panose="020B0603020202020204" pitchFamily="34" charset="77"/>
              </a:rPr>
              <a:t>REACH1: an open-label, single-arm, multicenter study of </a:t>
            </a:r>
            <a:r>
              <a:rPr lang="en-US" sz="1000" b="1" dirty="0" err="1">
                <a:solidFill>
                  <a:srgbClr val="533E95"/>
                </a:solidFill>
                <a:latin typeface="Univers LT Std" panose="020B0603020202020204" pitchFamily="34" charset="77"/>
              </a:rPr>
              <a:t>Jakafi</a:t>
            </a:r>
            <a:r>
              <a:rPr lang="en-US" sz="1000" b="1" dirty="0">
                <a:solidFill>
                  <a:srgbClr val="533E95"/>
                </a:solidFill>
                <a:latin typeface="Univers LT Std" panose="020B0603020202020204" pitchFamily="34" charset="77"/>
              </a:rPr>
              <a:t> in patients with steroid-refractory aGVHD</a:t>
            </a:r>
            <a:r>
              <a:rPr lang="en-US" sz="1000" b="1" baseline="30000" dirty="0">
                <a:solidFill>
                  <a:srgbClr val="533E95"/>
                </a:solidFill>
                <a:latin typeface="Univers LT Std" panose="020B0603020202020204" pitchFamily="34" charset="77"/>
              </a:rPr>
              <a:t>1</a:t>
            </a:r>
          </a:p>
        </p:txBody>
      </p:sp>
      <p:sp>
        <p:nvSpPr>
          <p:cNvPr id="10" name="Rectangle 9">
            <a:extLst>
              <a:ext uri="{FF2B5EF4-FFF2-40B4-BE49-F238E27FC236}">
                <a16:creationId xmlns:a16="http://schemas.microsoft.com/office/drawing/2014/main" xmlns="" id="{5CBBFBD2-028B-2946-8D5F-CD9071010103}"/>
              </a:ext>
            </a:extLst>
          </p:cNvPr>
          <p:cNvSpPr/>
          <p:nvPr/>
        </p:nvSpPr>
        <p:spPr>
          <a:xfrm>
            <a:off x="210018" y="1827142"/>
            <a:ext cx="11604537" cy="215444"/>
          </a:xfrm>
          <a:prstGeom prst="rect">
            <a:avLst/>
          </a:prstGeom>
        </p:spPr>
        <p:txBody>
          <a:bodyPr wrap="square">
            <a:spAutoFit/>
          </a:bodyPr>
          <a:lstStyle/>
          <a:p>
            <a:r>
              <a:rPr lang="en-US" sz="800" dirty="0">
                <a:latin typeface="Univers LT Std" panose="020B0603020202020204" pitchFamily="34" charset="77"/>
              </a:rPr>
              <a:t>Patients had Grade II-IV steroid-refractory acute GVHD (aGVHD)* occurring after allogeneic hematopoietic stem cell transplantation; 71 patients were enrolled, of whom 49 were refractory to steroids alone and evaluable for efficacy.</a:t>
            </a:r>
            <a:r>
              <a:rPr lang="en-US" sz="800" baseline="30000" dirty="0">
                <a:latin typeface="Univers LT Std" panose="020B0603020202020204" pitchFamily="34" charset="77"/>
              </a:rPr>
              <a:t>1</a:t>
            </a:r>
          </a:p>
        </p:txBody>
      </p:sp>
      <p:sp>
        <p:nvSpPr>
          <p:cNvPr id="13" name="Rectangle 12">
            <a:extLst>
              <a:ext uri="{FF2B5EF4-FFF2-40B4-BE49-F238E27FC236}">
                <a16:creationId xmlns:a16="http://schemas.microsoft.com/office/drawing/2014/main" xmlns="" id="{71A81EA2-1336-E642-8DA2-559DD5B928AC}"/>
              </a:ext>
            </a:extLst>
          </p:cNvPr>
          <p:cNvSpPr/>
          <p:nvPr/>
        </p:nvSpPr>
        <p:spPr>
          <a:xfrm>
            <a:off x="222628" y="2002995"/>
            <a:ext cx="6096000" cy="461665"/>
          </a:xfrm>
          <a:prstGeom prst="rect">
            <a:avLst/>
          </a:prstGeom>
        </p:spPr>
        <p:txBody>
          <a:bodyPr wrap="square">
            <a:spAutoFit/>
          </a:bodyPr>
          <a:lstStyle/>
          <a:p>
            <a:pPr marL="171450" indent="-171450">
              <a:buFont typeface="Arial" panose="020B0604020202020204" pitchFamily="34" charset="0"/>
              <a:buChar char="•"/>
            </a:pPr>
            <a:r>
              <a:rPr lang="en-US" sz="800" dirty="0">
                <a:latin typeface="Univers LT Std" panose="020B0603020202020204" pitchFamily="34" charset="77"/>
              </a:rPr>
              <a:t>73% (36/49) had Grade III or IV aGVHD</a:t>
            </a:r>
            <a:r>
              <a:rPr lang="en-US" sz="800" baseline="30000" dirty="0">
                <a:latin typeface="Univers LT Std" panose="020B0603020202020204" pitchFamily="34" charset="77"/>
              </a:rPr>
              <a:t>1</a:t>
            </a:r>
          </a:p>
          <a:p>
            <a:pPr marL="171450" indent="-171450">
              <a:buFont typeface="Arial" panose="020B0604020202020204" pitchFamily="34" charset="0"/>
              <a:buChar char="•"/>
            </a:pPr>
            <a:r>
              <a:rPr lang="en-US" sz="800" dirty="0">
                <a:latin typeface="Univers LT Std" panose="020B0603020202020204" pitchFamily="34" charset="77"/>
              </a:rPr>
              <a:t>84% (41/49) had visceral disease</a:t>
            </a:r>
            <a:r>
              <a:rPr lang="en-US" sz="800" baseline="30000" dirty="0">
                <a:latin typeface="Univers LT Std" panose="020B0603020202020204" pitchFamily="34" charset="77"/>
              </a:rPr>
              <a:t>1</a:t>
            </a:r>
          </a:p>
          <a:p>
            <a:r>
              <a:rPr lang="en-US" sz="800" dirty="0">
                <a:latin typeface="Univers LT Std" panose="020B0603020202020204" pitchFamily="34" charset="77"/>
              </a:rPr>
              <a:t>— Includes patients with upper and lower gastrointestinal and liver involvement</a:t>
            </a:r>
          </a:p>
        </p:txBody>
      </p:sp>
      <p:sp>
        <p:nvSpPr>
          <p:cNvPr id="14" name="Rectangle 13">
            <a:extLst>
              <a:ext uri="{FF2B5EF4-FFF2-40B4-BE49-F238E27FC236}">
                <a16:creationId xmlns:a16="http://schemas.microsoft.com/office/drawing/2014/main" xmlns="" id="{E19A2304-5D01-3846-8D21-9E5C78EDB9A0}"/>
              </a:ext>
            </a:extLst>
          </p:cNvPr>
          <p:cNvSpPr/>
          <p:nvPr/>
        </p:nvSpPr>
        <p:spPr>
          <a:xfrm>
            <a:off x="222628" y="2417054"/>
            <a:ext cx="6096000" cy="276999"/>
          </a:xfrm>
          <a:prstGeom prst="rect">
            <a:avLst/>
          </a:prstGeom>
        </p:spPr>
        <p:txBody>
          <a:bodyPr>
            <a:spAutoFit/>
          </a:bodyPr>
          <a:lstStyle/>
          <a:p>
            <a:r>
              <a:rPr lang="en-US" sz="600" dirty="0">
                <a:latin typeface="Univers LT Std" panose="020B0603020202020204" pitchFamily="34" charset="77"/>
              </a:rPr>
              <a:t>REACH, Ruxolitinib in PatiEnts With RefrACtory Graft-Versus-Host Disease After Allogeneic Stem Cell Transplantation. </a:t>
            </a:r>
            <a:br>
              <a:rPr lang="en-US" sz="600" dirty="0">
                <a:latin typeface="Univers LT Std" panose="020B0603020202020204" pitchFamily="34" charset="77"/>
              </a:rPr>
            </a:br>
            <a:r>
              <a:rPr lang="en-US" sz="600" dirty="0">
                <a:latin typeface="Univers LT Std" panose="020B0603020202020204" pitchFamily="34" charset="77"/>
              </a:rPr>
              <a:t>* Defined using Mount Sinai Acute GVHD International Consortium (MAGIC) criteria.</a:t>
            </a:r>
          </a:p>
        </p:txBody>
      </p:sp>
      <p:sp>
        <p:nvSpPr>
          <p:cNvPr id="15" name="Rectangle 14">
            <a:extLst>
              <a:ext uri="{FF2B5EF4-FFF2-40B4-BE49-F238E27FC236}">
                <a16:creationId xmlns:a16="http://schemas.microsoft.com/office/drawing/2014/main" xmlns="" id="{C70D1567-46F5-104B-AD24-E0C689EE8795}"/>
              </a:ext>
            </a:extLst>
          </p:cNvPr>
          <p:cNvSpPr/>
          <p:nvPr/>
        </p:nvSpPr>
        <p:spPr>
          <a:xfrm>
            <a:off x="174579" y="2742123"/>
            <a:ext cx="3125283" cy="400110"/>
          </a:xfrm>
          <a:prstGeom prst="rect">
            <a:avLst/>
          </a:prstGeom>
        </p:spPr>
        <p:txBody>
          <a:bodyPr wrap="square">
            <a:spAutoFit/>
          </a:bodyPr>
          <a:lstStyle/>
          <a:p>
            <a:r>
              <a:rPr lang="en-US" sz="1000" b="1" dirty="0">
                <a:solidFill>
                  <a:srgbClr val="533E95"/>
                </a:solidFill>
                <a:latin typeface="Univers LT Std" panose="020B0603020202020204" pitchFamily="34" charset="77"/>
              </a:rPr>
              <a:t>Day 28 responses were achieved in the majority </a:t>
            </a:r>
            <a:br>
              <a:rPr lang="en-US" sz="1000" b="1" dirty="0">
                <a:solidFill>
                  <a:srgbClr val="533E95"/>
                </a:solidFill>
                <a:latin typeface="Univers LT Std" panose="020B0603020202020204" pitchFamily="34" charset="77"/>
              </a:rPr>
            </a:br>
            <a:r>
              <a:rPr lang="en-US" sz="1000" b="1" dirty="0">
                <a:solidFill>
                  <a:srgbClr val="533E95"/>
                </a:solidFill>
                <a:latin typeface="Univers LT Std" panose="020B0603020202020204" pitchFamily="34" charset="77"/>
              </a:rPr>
              <a:t>of patients treated with Jakafi</a:t>
            </a:r>
            <a:r>
              <a:rPr lang="en-US" sz="1000" b="1" baseline="30000" dirty="0">
                <a:solidFill>
                  <a:srgbClr val="533E95"/>
                </a:solidFill>
                <a:latin typeface="Univers LT Std" panose="020B0603020202020204" pitchFamily="34" charset="77"/>
              </a:rPr>
              <a:t>1</a:t>
            </a:r>
          </a:p>
        </p:txBody>
      </p:sp>
      <p:sp>
        <p:nvSpPr>
          <p:cNvPr id="16" name="Rectangle 15">
            <a:extLst>
              <a:ext uri="{FF2B5EF4-FFF2-40B4-BE49-F238E27FC236}">
                <a16:creationId xmlns:a16="http://schemas.microsoft.com/office/drawing/2014/main" xmlns="" id="{0DEDB225-CA8D-D940-A945-3C894C288B4E}"/>
              </a:ext>
            </a:extLst>
          </p:cNvPr>
          <p:cNvSpPr/>
          <p:nvPr/>
        </p:nvSpPr>
        <p:spPr>
          <a:xfrm>
            <a:off x="3986717" y="2744029"/>
            <a:ext cx="3316291" cy="400110"/>
          </a:xfrm>
          <a:prstGeom prst="rect">
            <a:avLst/>
          </a:prstGeom>
        </p:spPr>
        <p:txBody>
          <a:bodyPr wrap="square">
            <a:spAutoFit/>
          </a:bodyPr>
          <a:lstStyle/>
          <a:p>
            <a:r>
              <a:rPr lang="en-US" sz="1000" b="1" dirty="0">
                <a:solidFill>
                  <a:srgbClr val="533E95"/>
                </a:solidFill>
                <a:latin typeface="Univers LT Std" panose="020B0603020202020204" pitchFamily="34" charset="77"/>
              </a:rPr>
              <a:t>Day 28 responses with Jakafi were seen across </a:t>
            </a:r>
            <a:br>
              <a:rPr lang="en-US" sz="1000" b="1" dirty="0">
                <a:solidFill>
                  <a:srgbClr val="533E95"/>
                </a:solidFill>
                <a:latin typeface="Univers LT Std" panose="020B0603020202020204" pitchFamily="34" charset="77"/>
              </a:rPr>
            </a:br>
            <a:r>
              <a:rPr lang="en-US" sz="1000" b="1" dirty="0">
                <a:solidFill>
                  <a:srgbClr val="533E95"/>
                </a:solidFill>
                <a:latin typeface="Univers LT Std" panose="020B0603020202020204" pitchFamily="34" charset="77"/>
              </a:rPr>
              <a:t>all aGVHD grades</a:t>
            </a:r>
            <a:r>
              <a:rPr lang="en-US" sz="1000" b="1" baseline="30000" dirty="0">
                <a:solidFill>
                  <a:srgbClr val="533E95"/>
                </a:solidFill>
                <a:latin typeface="Univers LT Std" panose="020B0603020202020204" pitchFamily="34" charset="77"/>
              </a:rPr>
              <a:t>1</a:t>
            </a:r>
            <a:r>
              <a:rPr lang="en-US" sz="1000" b="1" dirty="0">
                <a:solidFill>
                  <a:srgbClr val="533E95"/>
                </a:solidFill>
                <a:latin typeface="Univers LT Std" panose="020B0603020202020204" pitchFamily="34" charset="77"/>
              </a:rPr>
              <a:t> </a:t>
            </a:r>
          </a:p>
        </p:txBody>
      </p:sp>
      <p:pic>
        <p:nvPicPr>
          <p:cNvPr id="36" name="Picture 35">
            <a:extLst>
              <a:ext uri="{FF2B5EF4-FFF2-40B4-BE49-F238E27FC236}">
                <a16:creationId xmlns:a16="http://schemas.microsoft.com/office/drawing/2014/main" xmlns="" id="{11F70874-02C9-CD43-A2A6-6B91DCEB21DC}"/>
              </a:ext>
            </a:extLst>
          </p:cNvPr>
          <p:cNvPicPr>
            <a:picLocks noChangeAspect="1"/>
          </p:cNvPicPr>
          <p:nvPr/>
        </p:nvPicPr>
        <p:blipFill>
          <a:blip r:embed="rId8"/>
          <a:stretch>
            <a:fillRect/>
          </a:stretch>
        </p:blipFill>
        <p:spPr>
          <a:xfrm>
            <a:off x="276344" y="3181498"/>
            <a:ext cx="3474905" cy="2342342"/>
          </a:xfrm>
          <a:prstGeom prst="rect">
            <a:avLst/>
          </a:prstGeom>
        </p:spPr>
      </p:pic>
      <p:pic>
        <p:nvPicPr>
          <p:cNvPr id="37" name="Picture 36">
            <a:extLst>
              <a:ext uri="{FF2B5EF4-FFF2-40B4-BE49-F238E27FC236}">
                <a16:creationId xmlns:a16="http://schemas.microsoft.com/office/drawing/2014/main" xmlns="" id="{9ED1AA9C-6997-F84A-90D5-A29A992CD571}"/>
              </a:ext>
            </a:extLst>
          </p:cNvPr>
          <p:cNvPicPr>
            <a:picLocks noChangeAspect="1"/>
          </p:cNvPicPr>
          <p:nvPr/>
        </p:nvPicPr>
        <p:blipFill>
          <a:blip r:embed="rId9"/>
          <a:stretch>
            <a:fillRect/>
          </a:stretch>
        </p:blipFill>
        <p:spPr>
          <a:xfrm>
            <a:off x="4047804" y="3187580"/>
            <a:ext cx="3518528" cy="2330284"/>
          </a:xfrm>
          <a:prstGeom prst="rect">
            <a:avLst/>
          </a:prstGeom>
        </p:spPr>
      </p:pic>
      <p:sp>
        <p:nvSpPr>
          <p:cNvPr id="41" name="Round Single Corner Rectangle 40">
            <a:extLst>
              <a:ext uri="{FF2B5EF4-FFF2-40B4-BE49-F238E27FC236}">
                <a16:creationId xmlns:a16="http://schemas.microsoft.com/office/drawing/2014/main" xmlns="" id="{56F5E469-E78A-0547-953B-318257B0926D}"/>
              </a:ext>
            </a:extLst>
          </p:cNvPr>
          <p:cNvSpPr/>
          <p:nvPr/>
        </p:nvSpPr>
        <p:spPr>
          <a:xfrm flipH="1">
            <a:off x="8505140" y="4245398"/>
            <a:ext cx="3719514" cy="722726"/>
          </a:xfrm>
          <a:prstGeom prst="round1Rect">
            <a:avLst>
              <a:gd name="adj" fmla="val 38558"/>
            </a:avLst>
          </a:prstGeom>
          <a:solidFill>
            <a:srgbClr val="72B54A"/>
          </a:solidFill>
          <a:ln>
            <a:solidFill>
              <a:srgbClr val="72B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xmlns="" id="{FE8CFD3F-10D7-6F4A-B0AD-141E48445F15}"/>
              </a:ext>
            </a:extLst>
          </p:cNvPr>
          <p:cNvSpPr txBox="1"/>
          <p:nvPr/>
        </p:nvSpPr>
        <p:spPr>
          <a:xfrm>
            <a:off x="8711692" y="4506459"/>
            <a:ext cx="5470406" cy="461665"/>
          </a:xfrm>
          <a:prstGeom prst="rect">
            <a:avLst/>
          </a:prstGeom>
          <a:noFill/>
        </p:spPr>
        <p:txBody>
          <a:bodyPr wrap="square" rtlCol="0">
            <a:spAutoFit/>
          </a:bodyPr>
          <a:lstStyle/>
          <a:p>
            <a:r>
              <a:rPr lang="en-US" sz="1200" dirty="0">
                <a:solidFill>
                  <a:schemeClr val="bg1"/>
                </a:solidFill>
                <a:latin typeface="Univers LT Std 55 Roman" panose="020B0603020202020204" pitchFamily="34" charset="77"/>
              </a:rPr>
              <a:t>For more information, visit</a:t>
            </a:r>
            <a:r>
              <a:rPr lang="en-US" sz="1200" b="1" dirty="0">
                <a:solidFill>
                  <a:schemeClr val="bg1"/>
                </a:solidFill>
                <a:latin typeface="Univers LT Std 55 Roman" panose="020B0603020202020204" pitchFamily="34" charset="77"/>
              </a:rPr>
              <a:t> </a:t>
            </a:r>
            <a:r>
              <a:rPr lang="en-US" sz="1200" b="1" dirty="0">
                <a:solidFill>
                  <a:schemeClr val="bg1"/>
                </a:solidFill>
                <a:latin typeface="Univers LT Std 55 Roman" panose="020B0603020202020204" pitchFamily="34" charset="77"/>
                <a:hlinkClick r:id="rId10">
                  <a:extLst>
                    <a:ext uri="{A12FA001-AC4F-418D-AE19-62706E023703}">
                      <ahyp:hlinkClr xmlns="" xmlns:ahyp="http://schemas.microsoft.com/office/drawing/2018/hyperlinkcolor" val="tx"/>
                    </a:ext>
                  </a:extLst>
                </a:hlinkClick>
              </a:rPr>
              <a:t>hcp.jakafi.com</a:t>
            </a:r>
            <a:endParaRPr lang="en-US" sz="1200" dirty="0">
              <a:solidFill>
                <a:schemeClr val="bg1"/>
              </a:solidFill>
              <a:latin typeface="Univers LT Std 55 Roman" panose="020B0603020202020204" pitchFamily="34" charset="77"/>
            </a:endParaRPr>
          </a:p>
          <a:p>
            <a:endParaRPr lang="en-US" sz="1200" dirty="0">
              <a:solidFill>
                <a:schemeClr val="bg1"/>
              </a:solidFill>
            </a:endParaRPr>
          </a:p>
        </p:txBody>
      </p:sp>
      <p:sp>
        <p:nvSpPr>
          <p:cNvPr id="23" name="Rectangle 22">
            <a:extLst>
              <a:ext uri="{FF2B5EF4-FFF2-40B4-BE49-F238E27FC236}">
                <a16:creationId xmlns:a16="http://schemas.microsoft.com/office/drawing/2014/main" xmlns="" id="{4B0C2493-80A2-FD4D-964C-9F718DEA9E0D}"/>
              </a:ext>
            </a:extLst>
          </p:cNvPr>
          <p:cNvSpPr/>
          <p:nvPr/>
        </p:nvSpPr>
        <p:spPr>
          <a:xfrm>
            <a:off x="0" y="6629968"/>
            <a:ext cx="2480310" cy="200055"/>
          </a:xfrm>
          <a:prstGeom prst="rect">
            <a:avLst/>
          </a:prstGeom>
        </p:spPr>
        <p:txBody>
          <a:bodyPr wrap="square">
            <a:spAutoFit/>
          </a:bodyPr>
          <a:lstStyle/>
          <a:p>
            <a:r>
              <a:rPr lang="en-US" sz="700" dirty="0">
                <a:solidFill>
                  <a:srgbClr val="FFFFFF"/>
                </a:solidFill>
                <a:latin typeface="Univers LT Std 55 Roman" panose="020B0603020202020204" pitchFamily="34" charset="77"/>
              </a:rPr>
              <a:t>MAT-JAK-02364 (Slide 3 of 3, GVHD Option 2)</a:t>
            </a:r>
            <a:endParaRPr lang="en-US" sz="700" dirty="0">
              <a:solidFill>
                <a:srgbClr val="FFFFFF"/>
              </a:solidFill>
              <a:effectLst/>
              <a:latin typeface="Univers LT Std 55 Roman" panose="020B0603020202020204" pitchFamily="34" charset="77"/>
            </a:endParaRPr>
          </a:p>
        </p:txBody>
      </p:sp>
    </p:spTree>
    <p:extLst>
      <p:ext uri="{BB962C8B-B14F-4D97-AF65-F5344CB8AC3E}">
        <p14:creationId xmlns:p14="http://schemas.microsoft.com/office/powerpoint/2010/main" val="2712162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447D3340-7C11-6343-9596-42DD84C017A2}"/>
              </a:ext>
            </a:extLst>
          </p:cNvPr>
          <p:cNvPicPr>
            <a:picLocks noChangeAspect="1"/>
          </p:cNvPicPr>
          <p:nvPr/>
        </p:nvPicPr>
        <p:blipFill>
          <a:blip r:embed="rId3"/>
          <a:stretch>
            <a:fillRect/>
          </a:stretch>
        </p:blipFill>
        <p:spPr>
          <a:xfrm>
            <a:off x="0" y="5102353"/>
            <a:ext cx="12192000" cy="1755648"/>
          </a:xfrm>
          <a:prstGeom prst="rect">
            <a:avLst/>
          </a:prstGeom>
        </p:spPr>
      </p:pic>
      <p:pic>
        <p:nvPicPr>
          <p:cNvPr id="12" name="Picture 11">
            <a:extLst>
              <a:ext uri="{FF2B5EF4-FFF2-40B4-BE49-F238E27FC236}">
                <a16:creationId xmlns:a16="http://schemas.microsoft.com/office/drawing/2014/main" xmlns="" id="{31F4D8AC-01F5-3642-8D43-410668A234DA}"/>
              </a:ext>
            </a:extLst>
          </p:cNvPr>
          <p:cNvPicPr>
            <a:picLocks noChangeAspect="1"/>
          </p:cNvPicPr>
          <p:nvPr/>
        </p:nvPicPr>
        <p:blipFill>
          <a:blip r:embed="rId4"/>
          <a:stretch>
            <a:fillRect/>
          </a:stretch>
        </p:blipFill>
        <p:spPr>
          <a:xfrm>
            <a:off x="219163" y="202544"/>
            <a:ext cx="4845051" cy="229906"/>
          </a:xfrm>
          <a:prstGeom prst="rect">
            <a:avLst/>
          </a:prstGeom>
        </p:spPr>
      </p:pic>
      <p:pic>
        <p:nvPicPr>
          <p:cNvPr id="17" name="Picture 16">
            <a:extLst>
              <a:ext uri="{FF2B5EF4-FFF2-40B4-BE49-F238E27FC236}">
                <a16:creationId xmlns:a16="http://schemas.microsoft.com/office/drawing/2014/main" xmlns="" id="{384693D4-BD16-254B-B97C-F255470AC595}"/>
              </a:ext>
            </a:extLst>
          </p:cNvPr>
          <p:cNvPicPr>
            <a:picLocks noChangeAspect="1"/>
          </p:cNvPicPr>
          <p:nvPr/>
        </p:nvPicPr>
        <p:blipFill rotWithShape="1">
          <a:blip r:embed="rId5"/>
          <a:srcRect r="8440"/>
          <a:stretch/>
        </p:blipFill>
        <p:spPr>
          <a:xfrm>
            <a:off x="8472486" y="86300"/>
            <a:ext cx="3719513" cy="998059"/>
          </a:xfrm>
          <a:prstGeom prst="rect">
            <a:avLst/>
          </a:prstGeom>
        </p:spPr>
      </p:pic>
      <p:sp>
        <p:nvSpPr>
          <p:cNvPr id="48" name="Rectangle 47">
            <a:extLst>
              <a:ext uri="{FF2B5EF4-FFF2-40B4-BE49-F238E27FC236}">
                <a16:creationId xmlns:a16="http://schemas.microsoft.com/office/drawing/2014/main" xmlns="" id="{E3163A07-F9CA-F544-9108-73E987507262}"/>
              </a:ext>
            </a:extLst>
          </p:cNvPr>
          <p:cNvSpPr/>
          <p:nvPr/>
        </p:nvSpPr>
        <p:spPr>
          <a:xfrm>
            <a:off x="219163" y="455006"/>
            <a:ext cx="6096000" cy="523220"/>
          </a:xfrm>
          <a:prstGeom prst="rect">
            <a:avLst/>
          </a:prstGeom>
        </p:spPr>
        <p:txBody>
          <a:bodyPr>
            <a:spAutoFit/>
          </a:bodyPr>
          <a:lstStyle/>
          <a:p>
            <a:r>
              <a:rPr lang="en-US" sz="2800" b="1" dirty="0">
                <a:solidFill>
                  <a:schemeClr val="bg1"/>
                </a:solidFill>
                <a:latin typeface="Univers LT Std" panose="020B0603020202020204" pitchFamily="34" charset="77"/>
              </a:rPr>
              <a:t>Intervene with Jakafi </a:t>
            </a:r>
            <a:r>
              <a:rPr lang="en-US" sz="2800" dirty="0">
                <a:solidFill>
                  <a:schemeClr val="bg1"/>
                </a:solidFill>
                <a:latin typeface="Univers LT Std" panose="020B0603020202020204" pitchFamily="34" charset="77"/>
              </a:rPr>
              <a:t>at diagnosis</a:t>
            </a:r>
          </a:p>
        </p:txBody>
      </p:sp>
      <p:pic>
        <p:nvPicPr>
          <p:cNvPr id="2" name="Picture 1">
            <a:extLst>
              <a:ext uri="{FF2B5EF4-FFF2-40B4-BE49-F238E27FC236}">
                <a16:creationId xmlns:a16="http://schemas.microsoft.com/office/drawing/2014/main" xmlns="" id="{50FCEF77-9095-9948-B0A8-92B0F00670FF}"/>
              </a:ext>
            </a:extLst>
          </p:cNvPr>
          <p:cNvPicPr>
            <a:picLocks noChangeAspect="1"/>
          </p:cNvPicPr>
          <p:nvPr/>
        </p:nvPicPr>
        <p:blipFill rotWithShape="1">
          <a:blip r:embed="rId6"/>
          <a:srcRect r="533"/>
          <a:stretch/>
        </p:blipFill>
        <p:spPr>
          <a:xfrm>
            <a:off x="-95738" y="-38691"/>
            <a:ext cx="12320396" cy="978408"/>
          </a:xfrm>
          <a:prstGeom prst="rect">
            <a:avLst/>
          </a:prstGeom>
        </p:spPr>
      </p:pic>
      <p:sp>
        <p:nvSpPr>
          <p:cNvPr id="42" name="Rectangle 41">
            <a:extLst>
              <a:ext uri="{FF2B5EF4-FFF2-40B4-BE49-F238E27FC236}">
                <a16:creationId xmlns:a16="http://schemas.microsoft.com/office/drawing/2014/main" xmlns="" id="{93C261A0-C9D8-EF49-9651-46F7654C4813}"/>
              </a:ext>
            </a:extLst>
          </p:cNvPr>
          <p:cNvSpPr/>
          <p:nvPr/>
        </p:nvSpPr>
        <p:spPr>
          <a:xfrm>
            <a:off x="219163" y="221366"/>
            <a:ext cx="6096000" cy="523220"/>
          </a:xfrm>
          <a:prstGeom prst="rect">
            <a:avLst/>
          </a:prstGeom>
        </p:spPr>
        <p:txBody>
          <a:bodyPr>
            <a:spAutoFit/>
          </a:bodyPr>
          <a:lstStyle/>
          <a:p>
            <a:r>
              <a:rPr lang="en-US" sz="2800" b="1" dirty="0">
                <a:solidFill>
                  <a:schemeClr val="bg1"/>
                </a:solidFill>
                <a:latin typeface="Univers LT Std" panose="020B0603020202020204" pitchFamily="34" charset="77"/>
              </a:rPr>
              <a:t>Important Safety Information</a:t>
            </a:r>
            <a:endParaRPr lang="en-US" sz="2800" dirty="0">
              <a:solidFill>
                <a:schemeClr val="bg1"/>
              </a:solidFill>
              <a:latin typeface="Univers LT Std" panose="020B0603020202020204" pitchFamily="34" charset="77"/>
            </a:endParaRPr>
          </a:p>
        </p:txBody>
      </p:sp>
      <p:sp>
        <p:nvSpPr>
          <p:cNvPr id="34" name="Rectangle 33">
            <a:extLst>
              <a:ext uri="{FF2B5EF4-FFF2-40B4-BE49-F238E27FC236}">
                <a16:creationId xmlns:a16="http://schemas.microsoft.com/office/drawing/2014/main" xmlns="" id="{4F4424F6-A767-C24E-81A3-3E5C45FA378C}"/>
              </a:ext>
            </a:extLst>
          </p:cNvPr>
          <p:cNvSpPr/>
          <p:nvPr/>
        </p:nvSpPr>
        <p:spPr>
          <a:xfrm>
            <a:off x="212300" y="5197348"/>
            <a:ext cx="11704320" cy="1015663"/>
          </a:xfrm>
          <a:prstGeom prst="rect">
            <a:avLst/>
          </a:prstGeom>
        </p:spPr>
        <p:txBody>
          <a:bodyPr wrap="square">
            <a:spAutoFit/>
          </a:bodyPr>
          <a:lstStyle/>
          <a:p>
            <a:pPr algn="just"/>
            <a:r>
              <a:rPr lang="en-US" sz="600" b="1" dirty="0">
                <a:solidFill>
                  <a:schemeClr val="bg1"/>
                </a:solidFill>
                <a:latin typeface="Univers LT Std" panose="020B0603020202020204" pitchFamily="34" charset="77"/>
              </a:rPr>
              <a:t>References: 1.</a:t>
            </a:r>
            <a:r>
              <a:rPr lang="en-US" sz="600" dirty="0">
                <a:solidFill>
                  <a:schemeClr val="bg1"/>
                </a:solidFill>
                <a:latin typeface="Univers LT Std" panose="020B0603020202020204" pitchFamily="34" charset="77"/>
              </a:rPr>
              <a:t> Jakafi [package insert]. Wilmington, DE: Incyte Corporation. </a:t>
            </a:r>
            <a:r>
              <a:rPr lang="en-US" sz="600" b="1" dirty="0">
                <a:solidFill>
                  <a:schemeClr val="bg1"/>
                </a:solidFill>
                <a:latin typeface="Univers LT Std" panose="020B0603020202020204" pitchFamily="34" charset="77"/>
              </a:rPr>
              <a:t>2.</a:t>
            </a:r>
            <a:r>
              <a:rPr lang="en-US" sz="600" dirty="0">
                <a:solidFill>
                  <a:schemeClr val="bg1"/>
                </a:solidFill>
                <a:latin typeface="Univers LT Std" panose="020B0603020202020204" pitchFamily="34" charset="77"/>
              </a:rPr>
              <a:t> Referenced with permission from the NCCN Clinical Practice Guidelines in Oncology (NCCN Guidelines</a:t>
            </a:r>
            <a:r>
              <a:rPr lang="en-US" sz="600" baseline="30000" dirty="0">
                <a:solidFill>
                  <a:schemeClr val="bg1"/>
                </a:solidFill>
                <a:latin typeface="Univers LT Std" panose="020B0603020202020204" pitchFamily="34" charset="77"/>
              </a:rPr>
              <a:t>®</a:t>
            </a:r>
            <a:r>
              <a:rPr lang="en-US" sz="600" dirty="0">
                <a:solidFill>
                  <a:schemeClr val="bg1"/>
                </a:solidFill>
                <a:latin typeface="Univers LT Std" panose="020B0603020202020204" pitchFamily="34" charset="77"/>
              </a:rPr>
              <a:t>) for Myeloproliferative Neoplasms V.2.2019. © National Comprehensive Cancer Network, Inc. 2019. All rights reserved. Accessed June 27, 2019. To view the most recent and complete version of the guideline, go online to NCCN.org. NCCN makes no warranties of any kind whatsoever regarding their content, use or application and disclaims any responsibility for their application or use in any way. </a:t>
            </a:r>
            <a:r>
              <a:rPr lang="en-US" sz="600" b="1" dirty="0">
                <a:solidFill>
                  <a:schemeClr val="bg1"/>
                </a:solidFill>
                <a:latin typeface="Univers LT Std" panose="020B0603020202020204" pitchFamily="34" charset="77"/>
              </a:rPr>
              <a:t>3.</a:t>
            </a:r>
            <a:r>
              <a:rPr lang="en-US" sz="600" dirty="0">
                <a:solidFill>
                  <a:schemeClr val="bg1"/>
                </a:solidFill>
                <a:latin typeface="Univers LT Std" panose="020B0603020202020204" pitchFamily="34" charset="77"/>
              </a:rPr>
              <a:t> Verstovsek S, Mesa RA, Gotlib J, et al. A double-blind, placebo-controlled trial of ruxolitinib for myelofibrosis. </a:t>
            </a:r>
            <a:r>
              <a:rPr lang="en-US" sz="600" i="1" dirty="0">
                <a:solidFill>
                  <a:schemeClr val="bg1"/>
                </a:solidFill>
                <a:latin typeface="Univers LT Std" panose="020B0603020202020204" pitchFamily="34" charset="77"/>
              </a:rPr>
              <a:t>N Engl J Med</a:t>
            </a:r>
            <a:r>
              <a:rPr lang="en-US" sz="600" dirty="0">
                <a:solidFill>
                  <a:schemeClr val="bg1"/>
                </a:solidFill>
                <a:latin typeface="Univers LT Std" panose="020B0603020202020204" pitchFamily="34" charset="77"/>
              </a:rPr>
              <a:t>. 2012;366(9):799-807. </a:t>
            </a:r>
            <a:r>
              <a:rPr lang="en-US" sz="600" b="1" dirty="0">
                <a:solidFill>
                  <a:schemeClr val="bg1"/>
                </a:solidFill>
                <a:latin typeface="Univers LT Std" panose="020B0603020202020204" pitchFamily="34" charset="77"/>
              </a:rPr>
              <a:t>4.</a:t>
            </a:r>
            <a:r>
              <a:rPr lang="en-US" sz="600" dirty="0">
                <a:solidFill>
                  <a:schemeClr val="bg1"/>
                </a:solidFill>
                <a:latin typeface="Univers LT Std" panose="020B0603020202020204" pitchFamily="34" charset="77"/>
              </a:rPr>
              <a:t> Data on file. Incyte Corporation. Wilmington, DE. </a:t>
            </a:r>
            <a:r>
              <a:rPr lang="en-US" sz="600" b="1" dirty="0">
                <a:solidFill>
                  <a:schemeClr val="bg1"/>
                </a:solidFill>
                <a:latin typeface="Univers LT Std" panose="020B0603020202020204" pitchFamily="34" charset="77"/>
              </a:rPr>
              <a:t>5.</a:t>
            </a:r>
            <a:r>
              <a:rPr lang="en-US" sz="600" dirty="0">
                <a:solidFill>
                  <a:schemeClr val="bg1"/>
                </a:solidFill>
                <a:latin typeface="Univers LT Std" panose="020B0603020202020204" pitchFamily="34" charset="77"/>
              </a:rPr>
              <a:t> Verstovsek S, Mesa RA, Gotlib J, et al; for COMFORT-I investigators. Long-term treatment with ruxolitinib for patients with myelofibrosis: 5-year update from the randomized, double-blind, placebo-controlled, phase 3 COMFORT-I trial. </a:t>
            </a:r>
            <a:r>
              <a:rPr lang="en-US" sz="600" i="1" dirty="0">
                <a:solidFill>
                  <a:schemeClr val="bg1"/>
                </a:solidFill>
                <a:latin typeface="Univers LT Std" panose="020B0603020202020204" pitchFamily="34" charset="77"/>
              </a:rPr>
              <a:t>J Hematol Oncol</a:t>
            </a:r>
            <a:r>
              <a:rPr lang="en-US" sz="600" dirty="0">
                <a:solidFill>
                  <a:schemeClr val="bg1"/>
                </a:solidFill>
                <a:latin typeface="Univers LT Std" panose="020B0603020202020204" pitchFamily="34" charset="77"/>
              </a:rPr>
              <a:t>. 2017;10(1):55. </a:t>
            </a:r>
            <a:r>
              <a:rPr lang="en-US" sz="600" b="1" dirty="0">
                <a:solidFill>
                  <a:schemeClr val="bg1"/>
                </a:solidFill>
                <a:latin typeface="Univers LT Std" panose="020B0603020202020204" pitchFamily="34" charset="77"/>
              </a:rPr>
              <a:t>6.</a:t>
            </a:r>
            <a:r>
              <a:rPr lang="en-US" sz="600" dirty="0">
                <a:solidFill>
                  <a:schemeClr val="bg1"/>
                </a:solidFill>
                <a:latin typeface="Univers LT Std" panose="020B0603020202020204" pitchFamily="34" charset="77"/>
              </a:rPr>
              <a:t> Harrison C, Kiladjian J-J, Al-Ali HK, et al. JAK inhibition with ruxolitinib versus best available therapy for myelofibrosis. </a:t>
            </a:r>
            <a:r>
              <a:rPr lang="en-US" sz="600" i="1" dirty="0">
                <a:solidFill>
                  <a:schemeClr val="bg1"/>
                </a:solidFill>
                <a:latin typeface="Univers LT Std" panose="020B0603020202020204" pitchFamily="34" charset="77"/>
              </a:rPr>
              <a:t>N Engl J Med</a:t>
            </a:r>
            <a:r>
              <a:rPr lang="en-US" sz="600" dirty="0">
                <a:solidFill>
                  <a:schemeClr val="bg1"/>
                </a:solidFill>
                <a:latin typeface="Univers LT Std" panose="020B0603020202020204" pitchFamily="34" charset="77"/>
              </a:rPr>
              <a:t>. 2012;366(9):787-798. </a:t>
            </a:r>
            <a:r>
              <a:rPr lang="en-US" sz="600" b="1" dirty="0">
                <a:solidFill>
                  <a:schemeClr val="bg1"/>
                </a:solidFill>
                <a:latin typeface="Univers LT Std" panose="020B0603020202020204" pitchFamily="34" charset="77"/>
              </a:rPr>
              <a:t>7.</a:t>
            </a:r>
            <a:r>
              <a:rPr lang="en-US" sz="600" dirty="0">
                <a:solidFill>
                  <a:schemeClr val="bg1"/>
                </a:solidFill>
                <a:latin typeface="Univers LT Std" panose="020B0603020202020204" pitchFamily="34" charset="77"/>
              </a:rPr>
              <a:t> Harrison CN, Vannucchi AM, Kiladjian J-J, et al; on behalf of COMFORT-II investigators. Long-term findings from COMFORT-II, a phase 3 study of ruxolitinib vs best available therapy for myelofibrosis. </a:t>
            </a:r>
            <a:r>
              <a:rPr lang="en-US" sz="600" i="1" dirty="0">
                <a:solidFill>
                  <a:schemeClr val="bg1"/>
                </a:solidFill>
                <a:latin typeface="Univers LT Std" panose="020B0603020202020204" pitchFamily="34" charset="77"/>
              </a:rPr>
              <a:t>Leukemia</a:t>
            </a:r>
            <a:r>
              <a:rPr lang="en-US" sz="600" dirty="0">
                <a:solidFill>
                  <a:schemeClr val="bg1"/>
                </a:solidFill>
                <a:latin typeface="Univers LT Std" panose="020B0603020202020204" pitchFamily="34" charset="77"/>
              </a:rPr>
              <a:t>. 2016;30:1701-1707. </a:t>
            </a:r>
            <a:r>
              <a:rPr lang="en-US" sz="600" b="1" dirty="0">
                <a:solidFill>
                  <a:schemeClr val="bg1"/>
                </a:solidFill>
                <a:latin typeface="Univers LT Std" panose="020B0603020202020204" pitchFamily="34" charset="77"/>
              </a:rPr>
              <a:t>8.</a:t>
            </a:r>
            <a:r>
              <a:rPr lang="en-US" sz="600" dirty="0">
                <a:solidFill>
                  <a:schemeClr val="bg1"/>
                </a:solidFill>
                <a:latin typeface="Univers LT Std" panose="020B0603020202020204" pitchFamily="34" charset="77"/>
              </a:rPr>
              <a:t> Verstovsek S, Passamonti F, Rambaldi A, et al. A phase 2 study of ruxolitinib, an oral JAK1 and JAK2 inhibitor, in patients with advanced polycythemia vera who are refractory or intolerant to hydroxyurea. </a:t>
            </a:r>
            <a:r>
              <a:rPr lang="en-US" sz="600" i="1" dirty="0">
                <a:solidFill>
                  <a:schemeClr val="bg1"/>
                </a:solidFill>
                <a:latin typeface="Univers LT Std" panose="020B0603020202020204" pitchFamily="34" charset="77"/>
              </a:rPr>
              <a:t>Cancer</a:t>
            </a:r>
            <a:r>
              <a:rPr lang="en-US" sz="600" dirty="0">
                <a:solidFill>
                  <a:schemeClr val="bg1"/>
                </a:solidFill>
                <a:latin typeface="Univers LT Std" panose="020B0603020202020204" pitchFamily="34" charset="77"/>
              </a:rPr>
              <a:t>. 2014;120(4):513-520. </a:t>
            </a:r>
            <a:r>
              <a:rPr lang="en-US" sz="600" b="1" dirty="0">
                <a:solidFill>
                  <a:schemeClr val="bg1"/>
                </a:solidFill>
                <a:latin typeface="Univers LT Std" panose="020B0603020202020204" pitchFamily="34" charset="77"/>
              </a:rPr>
              <a:t>9.</a:t>
            </a:r>
            <a:r>
              <a:rPr lang="en-US" sz="600" dirty="0">
                <a:solidFill>
                  <a:schemeClr val="bg1"/>
                </a:solidFill>
                <a:latin typeface="Univers LT Std" panose="020B0603020202020204" pitchFamily="34" charset="77"/>
              </a:rPr>
              <a:t> Marchioli R, Finazzi G, Specchia G, et al; for CYTO-PV Collaborative Group. Cardiovascular events and intensity of treatment in polycythemia vera. </a:t>
            </a:r>
            <a:r>
              <a:rPr lang="en-US" sz="600" i="1" dirty="0">
                <a:solidFill>
                  <a:schemeClr val="bg1"/>
                </a:solidFill>
                <a:latin typeface="Univers LT Std" panose="020B0603020202020204" pitchFamily="34" charset="77"/>
              </a:rPr>
              <a:t>N Engl J Med</a:t>
            </a:r>
            <a:r>
              <a:rPr lang="en-US" sz="600" dirty="0">
                <a:solidFill>
                  <a:schemeClr val="bg1"/>
                </a:solidFill>
                <a:latin typeface="Univers LT Std" panose="020B0603020202020204" pitchFamily="34" charset="77"/>
              </a:rPr>
              <a:t>. 2013;368(1):22-33. </a:t>
            </a:r>
            <a:r>
              <a:rPr lang="en-US" sz="600" b="1" dirty="0">
                <a:solidFill>
                  <a:schemeClr val="bg1"/>
                </a:solidFill>
                <a:latin typeface="Univers LT Std" panose="020B0603020202020204" pitchFamily="34" charset="77"/>
              </a:rPr>
              <a:t>10.</a:t>
            </a:r>
            <a:r>
              <a:rPr lang="en-US" sz="600" dirty="0">
                <a:solidFill>
                  <a:schemeClr val="bg1"/>
                </a:solidFill>
                <a:latin typeface="Univers LT Std" panose="020B0603020202020204" pitchFamily="34" charset="77"/>
              </a:rPr>
              <a:t> Barosi G, Birgegard G, Finazzi G, et al. A unified definition of clinical resistance and intolerance to hydroxycarbamide in polycythaemia vera and primary myelofibrosis: results of a European LeukemiaNet (ELN) consensus process. </a:t>
            </a:r>
            <a:r>
              <a:rPr lang="en-US" sz="600" i="1" dirty="0">
                <a:solidFill>
                  <a:schemeClr val="bg1"/>
                </a:solidFill>
                <a:latin typeface="Univers LT Std" panose="020B0603020202020204" pitchFamily="34" charset="77"/>
              </a:rPr>
              <a:t>Br J Haematol</a:t>
            </a:r>
            <a:r>
              <a:rPr lang="en-US" sz="600" dirty="0">
                <a:solidFill>
                  <a:schemeClr val="bg1"/>
                </a:solidFill>
                <a:latin typeface="Univers LT Std" panose="020B0603020202020204" pitchFamily="34" charset="77"/>
              </a:rPr>
              <a:t>. 2010;148(6):961-963. </a:t>
            </a:r>
            <a:r>
              <a:rPr lang="en-US" sz="600" b="1" dirty="0">
                <a:solidFill>
                  <a:schemeClr val="bg1"/>
                </a:solidFill>
                <a:latin typeface="Univers LT Std" panose="020B0603020202020204" pitchFamily="34" charset="77"/>
              </a:rPr>
              <a:t>11.</a:t>
            </a:r>
            <a:r>
              <a:rPr lang="en-US" sz="600" dirty="0">
                <a:solidFill>
                  <a:schemeClr val="bg1"/>
                </a:solidFill>
                <a:latin typeface="Univers LT Std" panose="020B0603020202020204" pitchFamily="34" charset="77"/>
              </a:rPr>
              <a:t> Barbui T, Masciulli A, Marfisi M, et al. White blood cell counts and thrombosis in polycythemia vera: a subanalysis of the CYTO-PV study. </a:t>
            </a:r>
            <a:r>
              <a:rPr lang="en-US" sz="600" i="1" dirty="0">
                <a:solidFill>
                  <a:schemeClr val="bg1"/>
                </a:solidFill>
                <a:latin typeface="Univers LT Std" panose="020B0603020202020204" pitchFamily="34" charset="77"/>
              </a:rPr>
              <a:t>Blood</a:t>
            </a:r>
            <a:r>
              <a:rPr lang="en-US" sz="600" dirty="0">
                <a:solidFill>
                  <a:schemeClr val="bg1"/>
                </a:solidFill>
                <a:latin typeface="Univers LT Std" panose="020B0603020202020204" pitchFamily="34" charset="77"/>
              </a:rPr>
              <a:t>. 2015;126(4):560-561. </a:t>
            </a:r>
            <a:r>
              <a:rPr lang="en-US" sz="600" b="1" dirty="0">
                <a:solidFill>
                  <a:schemeClr val="bg1"/>
                </a:solidFill>
                <a:latin typeface="Univers LT Std" panose="020B0603020202020204" pitchFamily="34" charset="77"/>
              </a:rPr>
              <a:t>12.</a:t>
            </a:r>
            <a:r>
              <a:rPr lang="en-US" sz="600" dirty="0">
                <a:solidFill>
                  <a:schemeClr val="bg1"/>
                </a:solidFill>
                <a:latin typeface="Univers LT Std" panose="020B0603020202020204" pitchFamily="34" charset="77"/>
              </a:rPr>
              <a:t> Emanuel RM, Dueck AC, Geyer HL, et al. Myeloproliferative neoplasm (MPN) symptom assessment form total symptom score: prospective international assessment of an abbreviated symptom burden scoring system among patients with MPNs. </a:t>
            </a:r>
            <a:r>
              <a:rPr lang="en-US" sz="600" i="1" dirty="0">
                <a:solidFill>
                  <a:schemeClr val="bg1"/>
                </a:solidFill>
                <a:latin typeface="Univers LT Std" panose="020B0603020202020204" pitchFamily="34" charset="77"/>
              </a:rPr>
              <a:t>J Clin Oncol</a:t>
            </a:r>
            <a:r>
              <a:rPr lang="en-US" sz="600" dirty="0">
                <a:solidFill>
                  <a:schemeClr val="bg1"/>
                </a:solidFill>
                <a:latin typeface="Univers LT Std" panose="020B0603020202020204" pitchFamily="34" charset="77"/>
              </a:rPr>
              <a:t>. 2012;30(33):4098-4103. </a:t>
            </a:r>
            <a:r>
              <a:rPr lang="en-US" sz="600" b="1" dirty="0">
                <a:solidFill>
                  <a:schemeClr val="bg1"/>
                </a:solidFill>
                <a:latin typeface="Univers LT Std" panose="020B0603020202020204" pitchFamily="34" charset="77"/>
              </a:rPr>
              <a:t>13.</a:t>
            </a:r>
            <a:r>
              <a:rPr lang="en-US" sz="600" dirty="0">
                <a:solidFill>
                  <a:schemeClr val="bg1"/>
                </a:solidFill>
                <a:latin typeface="Univers LT Std" panose="020B0603020202020204" pitchFamily="34" charset="77"/>
              </a:rPr>
              <a:t> Vannucchi AM, Kiladjian JJ, Griesshammer M, et al. Ruxolitinib versus standard therapy for the treatment of polycythemia vera. </a:t>
            </a:r>
            <a:r>
              <a:rPr lang="en-US" sz="600" i="1" dirty="0">
                <a:solidFill>
                  <a:schemeClr val="bg1"/>
                </a:solidFill>
                <a:latin typeface="Univers LT Std" panose="020B0603020202020204" pitchFamily="34" charset="77"/>
              </a:rPr>
              <a:t>N Engl J Med</a:t>
            </a:r>
            <a:r>
              <a:rPr lang="en-US" sz="600" dirty="0">
                <a:solidFill>
                  <a:schemeClr val="bg1"/>
                </a:solidFill>
                <a:latin typeface="Univers LT Std" panose="020B0603020202020204" pitchFamily="34" charset="77"/>
              </a:rPr>
              <a:t>. 2015;372(5):426-435. </a:t>
            </a:r>
            <a:r>
              <a:rPr lang="en-US" sz="600" b="1" dirty="0">
                <a:solidFill>
                  <a:schemeClr val="bg1"/>
                </a:solidFill>
                <a:latin typeface="Univers LT Std" panose="020B0603020202020204" pitchFamily="34" charset="77"/>
              </a:rPr>
              <a:t>14.</a:t>
            </a:r>
            <a:r>
              <a:rPr lang="en-US" sz="600" dirty="0">
                <a:solidFill>
                  <a:schemeClr val="bg1"/>
                </a:solidFill>
                <a:latin typeface="Univers LT Std" panose="020B0603020202020204" pitchFamily="34" charset="77"/>
              </a:rPr>
              <a:t> Kiladjian J-J, Zachée P, Hino M, et al. Long-term efficacy and safety (5 years) in RESPONSE, a phase 3 study comparing ruxolitinib (rux) with best available therapy (BAT) in hydroxyurea (HU)-resistant/-intolerant patients (pts) with polycythemia vera (PV). Poster presented at: ASH Annual Meeting; December 1-4, 2018; San Diego, CA. Poster #1753.</a:t>
            </a:r>
          </a:p>
        </p:txBody>
      </p:sp>
      <p:sp>
        <p:nvSpPr>
          <p:cNvPr id="3" name="TextBox 2">
            <a:extLst>
              <a:ext uri="{FF2B5EF4-FFF2-40B4-BE49-F238E27FC236}">
                <a16:creationId xmlns:a16="http://schemas.microsoft.com/office/drawing/2014/main" xmlns="" id="{5EA7E9FF-0668-7D46-8934-73EEB2E9CA3B}"/>
              </a:ext>
            </a:extLst>
          </p:cNvPr>
          <p:cNvSpPr txBox="1"/>
          <p:nvPr/>
        </p:nvSpPr>
        <p:spPr>
          <a:xfrm>
            <a:off x="971080" y="6235617"/>
            <a:ext cx="2997416" cy="523220"/>
          </a:xfrm>
          <a:prstGeom prst="rect">
            <a:avLst/>
          </a:prstGeom>
          <a:noFill/>
        </p:spPr>
        <p:txBody>
          <a:bodyPr wrap="square" rtlCol="0">
            <a:spAutoFit/>
          </a:bodyPr>
          <a:lstStyle/>
          <a:p>
            <a:r>
              <a:rPr lang="en-US" sz="700" dirty="0">
                <a:solidFill>
                  <a:schemeClr val="bg1"/>
                </a:solidFill>
                <a:latin typeface="Univers LT Std" panose="020B0603020202020204" pitchFamily="34" charset="77"/>
              </a:rPr>
              <a:t>Jakafi and the Jakafi logo are registered trademarks of Incyte. </a:t>
            </a:r>
            <a:br>
              <a:rPr lang="en-US" sz="700" dirty="0">
                <a:solidFill>
                  <a:schemeClr val="bg1"/>
                </a:solidFill>
                <a:latin typeface="Univers LT Std" panose="020B0603020202020204" pitchFamily="34" charset="77"/>
              </a:rPr>
            </a:br>
            <a:r>
              <a:rPr lang="en-US" sz="700" dirty="0">
                <a:solidFill>
                  <a:schemeClr val="bg1"/>
                </a:solidFill>
                <a:latin typeface="Univers LT Std" panose="020B0603020202020204" pitchFamily="34" charset="77"/>
              </a:rPr>
              <a:t>All other trademarks are the property of their respective owners. </a:t>
            </a:r>
            <a:br>
              <a:rPr lang="en-US" sz="700" dirty="0">
                <a:solidFill>
                  <a:schemeClr val="bg1"/>
                </a:solidFill>
                <a:latin typeface="Univers LT Std" panose="020B0603020202020204" pitchFamily="34" charset="77"/>
              </a:rPr>
            </a:br>
            <a:r>
              <a:rPr lang="en-US" sz="700" dirty="0">
                <a:solidFill>
                  <a:schemeClr val="bg1"/>
                </a:solidFill>
                <a:latin typeface="Univers LT Std" panose="020B0603020202020204" pitchFamily="34" charset="77"/>
              </a:rPr>
              <a:t>© 2020, Incyte Corporation. MAT-HEM-02364  08/20</a:t>
            </a:r>
          </a:p>
          <a:p>
            <a:r>
              <a:rPr lang="en-US" sz="700" dirty="0">
                <a:solidFill>
                  <a:schemeClr val="bg1"/>
                </a:solidFill>
                <a:latin typeface="Univers LT Std" panose="020B0603020202020204" pitchFamily="34" charset="77"/>
              </a:rPr>
              <a:t>(Slide 4 of 4)</a:t>
            </a:r>
          </a:p>
        </p:txBody>
      </p:sp>
      <p:sp>
        <p:nvSpPr>
          <p:cNvPr id="4" name="Rectangle 3">
            <a:extLst>
              <a:ext uri="{FF2B5EF4-FFF2-40B4-BE49-F238E27FC236}">
                <a16:creationId xmlns:a16="http://schemas.microsoft.com/office/drawing/2014/main" xmlns="" id="{CBACC619-3D83-304B-8F28-B333212A6602}"/>
              </a:ext>
            </a:extLst>
          </p:cNvPr>
          <p:cNvSpPr/>
          <p:nvPr/>
        </p:nvSpPr>
        <p:spPr>
          <a:xfrm>
            <a:off x="212299" y="977351"/>
            <a:ext cx="5578901" cy="4393510"/>
          </a:xfrm>
          <a:prstGeom prst="rect">
            <a:avLst/>
          </a:prstGeom>
        </p:spPr>
        <p:txBody>
          <a:bodyPr wrap="square">
            <a:spAutoFit/>
          </a:bodyPr>
          <a:lstStyle/>
          <a:p>
            <a:pPr marL="342900" marR="0" lvl="0" indent="-342900">
              <a:spcBef>
                <a:spcPts val="600"/>
              </a:spcBef>
              <a:spcAft>
                <a:spcPts val="600"/>
              </a:spcAft>
              <a:buBlip>
                <a:blip r:embed="rId7"/>
              </a:buBlip>
              <a:tabLst>
                <a:tab pos="457200" algn="l"/>
              </a:tabLst>
            </a:pPr>
            <a:r>
              <a:rPr lang="en-US" sz="825" dirty="0">
                <a:latin typeface="Univers LT Std 55 Roman" panose="020B0603020202020204" pitchFamily="34" charset="77"/>
                <a:ea typeface="Calibri" panose="020F0502020204030204" pitchFamily="34" charset="0"/>
                <a:cs typeface="Times New Roman" panose="02020603050405020304" pitchFamily="18" charset="0"/>
              </a:rPr>
              <a:t>Treatment with Jakafi® (ruxolitinib) can cause thrombocytopenia, anemia and neutropenia, which are each dose-related effects. Perform a pre-treatment complete blood count (CBC) and monitor CBCs every 2 to 4 weeks until doses are stabilized, and then as clinically indicated</a:t>
            </a:r>
          </a:p>
          <a:p>
            <a:pPr marL="342900" indent="-342900">
              <a:spcBef>
                <a:spcPts val="600"/>
              </a:spcBef>
              <a:spcAft>
                <a:spcPts val="600"/>
              </a:spcAft>
              <a:buBlip>
                <a:blip r:embed="rId7"/>
              </a:buBlip>
              <a:tabLst>
                <a:tab pos="457200" algn="l"/>
              </a:tabLst>
            </a:pPr>
            <a:r>
              <a:rPr lang="en-US" sz="825" dirty="0">
                <a:latin typeface="Univers LT Std 55 Roman" panose="020B0603020202020204" pitchFamily="34" charset="77"/>
                <a:cs typeface="Times New Roman" panose="02020603050405020304" pitchFamily="18" charset="0"/>
              </a:rPr>
              <a:t>Manage thrombocytopenia by reducing the dose or temporarily interrupting Jakafi. Platelet transfusions may be necessary</a:t>
            </a:r>
          </a:p>
          <a:p>
            <a:pPr marL="342900" indent="-342900">
              <a:spcBef>
                <a:spcPts val="600"/>
              </a:spcBef>
              <a:spcAft>
                <a:spcPts val="600"/>
              </a:spcAft>
              <a:buBlip>
                <a:blip r:embed="rId7"/>
              </a:buBlip>
              <a:tabLst>
                <a:tab pos="457200" algn="l"/>
              </a:tabLst>
            </a:pPr>
            <a:r>
              <a:rPr lang="en-US" sz="825" dirty="0">
                <a:latin typeface="Univers LT Std 55 Roman" panose="020B0603020202020204" pitchFamily="34" charset="77"/>
                <a:cs typeface="Times New Roman" panose="02020603050405020304" pitchFamily="18" charset="0"/>
              </a:rPr>
              <a:t>Patients developing anemia may require blood transfusions and/or dose modifications of Jakafi</a:t>
            </a:r>
          </a:p>
          <a:p>
            <a:pPr marL="342900" indent="-342900">
              <a:spcBef>
                <a:spcPts val="600"/>
              </a:spcBef>
              <a:spcAft>
                <a:spcPts val="600"/>
              </a:spcAft>
              <a:buBlip>
                <a:blip r:embed="rId7"/>
              </a:buBlip>
              <a:tabLst>
                <a:tab pos="457200" algn="l"/>
              </a:tabLst>
            </a:pPr>
            <a:r>
              <a:rPr lang="en-US" sz="825" dirty="0">
                <a:latin typeface="Univers LT Std 55 Roman" panose="020B0603020202020204" pitchFamily="34" charset="77"/>
                <a:cs typeface="Times New Roman" panose="02020603050405020304" pitchFamily="18" charset="0"/>
              </a:rPr>
              <a:t>Severe neutropenia (ANC &lt;0.5 × 10</a:t>
            </a:r>
            <a:r>
              <a:rPr lang="en-US" sz="825" baseline="30000" dirty="0">
                <a:latin typeface="Univers LT Std 55 Roman" panose="020B0603020202020204" pitchFamily="34" charset="77"/>
                <a:cs typeface="Times New Roman" panose="02020603050405020304" pitchFamily="18" charset="0"/>
              </a:rPr>
              <a:t>9</a:t>
            </a:r>
            <a:r>
              <a:rPr lang="en-US" sz="825" dirty="0">
                <a:latin typeface="Univers LT Std 55 Roman" panose="020B0603020202020204" pitchFamily="34" charset="77"/>
                <a:cs typeface="Times New Roman" panose="02020603050405020304" pitchFamily="18" charset="0"/>
              </a:rPr>
              <a:t>/L) was generally reversible by withholding Jakafi until recovery</a:t>
            </a:r>
          </a:p>
          <a:p>
            <a:pPr marL="342900" indent="-342900">
              <a:spcBef>
                <a:spcPts val="600"/>
              </a:spcBef>
              <a:spcAft>
                <a:spcPts val="600"/>
              </a:spcAft>
              <a:buBlip>
                <a:blip r:embed="rId7"/>
              </a:buBlip>
              <a:tabLst>
                <a:tab pos="457200" algn="l"/>
              </a:tabLst>
            </a:pPr>
            <a:r>
              <a:rPr lang="en-US" sz="825" dirty="0">
                <a:latin typeface="Univers LT Std 55 Roman" panose="020B0603020202020204" pitchFamily="34" charset="77"/>
                <a:cs typeface="Times New Roman" panose="02020603050405020304" pitchFamily="18" charset="0"/>
              </a:rPr>
              <a:t>Serious bacterial, mycobacterial, fungal and viral infections have occurred. Delay starting Jakafi until active serious infections have resolved. Observe patients receiving Jakafi for signs and symptoms of infection and manage promptly. Use active surveillance and prophylactic antibiotics according to clinical guidelines</a:t>
            </a:r>
          </a:p>
          <a:p>
            <a:pPr marL="342900" indent="-342900">
              <a:spcBef>
                <a:spcPts val="600"/>
              </a:spcBef>
              <a:spcAft>
                <a:spcPts val="600"/>
              </a:spcAft>
              <a:buBlip>
                <a:blip r:embed="rId7"/>
              </a:buBlip>
              <a:tabLst>
                <a:tab pos="457200" algn="l"/>
              </a:tabLst>
            </a:pPr>
            <a:r>
              <a:rPr lang="en-US" sz="825" dirty="0">
                <a:latin typeface="Univers LT Std 55 Roman" panose="020B0603020202020204" pitchFamily="34" charset="77"/>
                <a:cs typeface="Times New Roman" panose="02020603050405020304" pitchFamily="18" charset="0"/>
              </a:rPr>
              <a:t>Tuberculosis (TB) infection has been reported. Observe patients taking Jakafi for signs and symptoms of active TB and manage promptly. Prior to initiating Jakafi, evaluate patients for TB risk factors and test those at higher risk for latent infection. Consult a physician with expertise in the treatment of TB before starting Jakafi in patients with evidence of active or latent TB. Continuation of Jakafi during treatment of active TB should be based on the overall risk-benefit determination</a:t>
            </a:r>
          </a:p>
          <a:p>
            <a:pPr marL="342900" indent="-342900">
              <a:spcBef>
                <a:spcPts val="600"/>
              </a:spcBef>
              <a:spcAft>
                <a:spcPts val="600"/>
              </a:spcAft>
              <a:buBlip>
                <a:blip r:embed="rId7"/>
              </a:buBlip>
              <a:tabLst>
                <a:tab pos="457200" algn="l"/>
              </a:tabLst>
            </a:pPr>
            <a:r>
              <a:rPr lang="en-US" sz="825" dirty="0">
                <a:latin typeface="Univers LT Std 55 Roman" panose="020B0603020202020204" pitchFamily="34" charset="77"/>
                <a:cs typeface="Times New Roman" panose="02020603050405020304" pitchFamily="18" charset="0"/>
              </a:rPr>
              <a:t>Progressive multifocal leukoencephalopathy (PML) has occurred with Jakafi treatment. If PML is suspected, stop Jakafi and evaluate</a:t>
            </a:r>
          </a:p>
          <a:p>
            <a:pPr marL="342900" indent="-342900">
              <a:spcBef>
                <a:spcPts val="600"/>
              </a:spcBef>
              <a:spcAft>
                <a:spcPts val="600"/>
              </a:spcAft>
              <a:buBlip>
                <a:blip r:embed="rId7"/>
              </a:buBlip>
              <a:tabLst>
                <a:tab pos="457200" algn="l"/>
              </a:tabLst>
            </a:pPr>
            <a:r>
              <a:rPr lang="en-US" sz="825" dirty="0">
                <a:latin typeface="Univers LT Std 55 Roman" panose="020B0603020202020204" pitchFamily="34" charset="77"/>
                <a:cs typeface="Times New Roman" panose="02020603050405020304" pitchFamily="18" charset="0"/>
              </a:rPr>
              <a:t>Advise patients about early signs and symptoms of herpes zoster and to seek early treatment</a:t>
            </a:r>
          </a:p>
          <a:p>
            <a:pPr marL="342900" indent="-342900">
              <a:spcBef>
                <a:spcPts val="600"/>
              </a:spcBef>
              <a:spcAft>
                <a:spcPts val="600"/>
              </a:spcAft>
              <a:buBlip>
                <a:blip r:embed="rId7"/>
              </a:buBlip>
              <a:tabLst>
                <a:tab pos="457200" algn="l"/>
              </a:tabLst>
            </a:pPr>
            <a:r>
              <a:rPr lang="en-US" sz="825" dirty="0">
                <a:latin typeface="Univers LT Std 55 Roman" panose="020B0603020202020204" pitchFamily="34" charset="77"/>
                <a:cs typeface="Times New Roman" panose="02020603050405020304" pitchFamily="18" charset="0"/>
              </a:rPr>
              <a:t>Increases in hepatitis B viral load with or without associated elevations in alanine aminotransferase and aspartate aminotransferase have been reported in patients with chronic hepatitis B virus (HBV) infections. Monitor and treat patients with chronic HBV infection according to clinical guidelines</a:t>
            </a:r>
          </a:p>
          <a:p>
            <a:pPr marR="0" lvl="0">
              <a:spcBef>
                <a:spcPts val="600"/>
              </a:spcBef>
              <a:spcAft>
                <a:spcPts val="600"/>
              </a:spcAft>
              <a:tabLst>
                <a:tab pos="457200" algn="l"/>
              </a:tabLst>
            </a:pPr>
            <a:endParaRPr lang="en-US" sz="800" dirty="0">
              <a:latin typeface="Univers LT Std 55 Roman" panose="020B0603020202020204" pitchFamily="34" charset="77"/>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9058B1BF-4AD2-344E-9A2F-DC99A27BE7FE}"/>
              </a:ext>
            </a:extLst>
          </p:cNvPr>
          <p:cNvSpPr/>
          <p:nvPr/>
        </p:nvSpPr>
        <p:spPr>
          <a:xfrm>
            <a:off x="6201379" y="971793"/>
            <a:ext cx="5486529" cy="3808735"/>
          </a:xfrm>
          <a:prstGeom prst="rect">
            <a:avLst/>
          </a:prstGeom>
        </p:spPr>
        <p:txBody>
          <a:bodyPr wrap="square">
            <a:spAutoFit/>
          </a:bodyPr>
          <a:lstStyle/>
          <a:p>
            <a:pPr marL="171450" indent="-171450">
              <a:spcBef>
                <a:spcPts val="600"/>
              </a:spcBef>
              <a:spcAft>
                <a:spcPts val="600"/>
              </a:spcAft>
              <a:buBlip>
                <a:blip r:embed="rId7"/>
              </a:buBlip>
              <a:tabLst>
                <a:tab pos="457200" algn="l"/>
              </a:tabLst>
            </a:pPr>
            <a:r>
              <a:rPr lang="en-US" sz="825" dirty="0">
                <a:latin typeface="Univers LT Std 55 Roman" panose="020B0603020202020204" pitchFamily="34" charset="77"/>
                <a:cs typeface="Times New Roman" panose="02020603050405020304" pitchFamily="18" charset="0"/>
              </a:rPr>
              <a:t>When discontinuing Jakafi, myeloproliferative neoplasm-related symptoms may return within one week. After discontinuation, some patients with myelofibrosis have experienced fever, respiratory distress, hypotension, DIC, or multi-organ failure. If any of these occur after discontinuation or while tapering Jakafi, evaluate and treat any intercurrent illness and consider restarting or increasing the dose of Jakafi. Instruct patients not to interrupt or discontinue Jakafi without consulting their physician. When discontinuing or interrupting Jakafi for reasons other than thrombocytopenia or neutropenia, consider gradual tapering rather than abrupt discontinuation</a:t>
            </a:r>
          </a:p>
          <a:p>
            <a:pPr marL="171450" indent="-171450">
              <a:spcBef>
                <a:spcPts val="600"/>
              </a:spcBef>
              <a:spcAft>
                <a:spcPts val="600"/>
              </a:spcAft>
              <a:buBlip>
                <a:blip r:embed="rId7"/>
              </a:buBlip>
              <a:tabLst>
                <a:tab pos="457200" algn="l"/>
              </a:tabLst>
            </a:pPr>
            <a:r>
              <a:rPr lang="en-US" sz="825" dirty="0">
                <a:latin typeface="Univers LT Std 55 Roman" panose="020B0603020202020204" pitchFamily="34" charset="77"/>
                <a:cs typeface="Times New Roman" panose="02020603050405020304" pitchFamily="18" charset="0"/>
              </a:rPr>
              <a:t>Non-melanoma skin cancers including basal cell, squamous cell, and Merkel cell carcinoma have occurred. Perform periodic skin examinations</a:t>
            </a:r>
          </a:p>
          <a:p>
            <a:pPr marL="171450" indent="-171450">
              <a:spcBef>
                <a:spcPts val="600"/>
              </a:spcBef>
              <a:spcAft>
                <a:spcPts val="600"/>
              </a:spcAft>
              <a:buBlip>
                <a:blip r:embed="rId7"/>
              </a:buBlip>
              <a:tabLst>
                <a:tab pos="457200" algn="l"/>
              </a:tabLst>
            </a:pPr>
            <a:r>
              <a:rPr lang="en-US" sz="825" dirty="0">
                <a:latin typeface="Univers LT Std 55 Roman" panose="020B0603020202020204" pitchFamily="34" charset="77"/>
                <a:cs typeface="Times New Roman" panose="02020603050405020304" pitchFamily="18" charset="0"/>
              </a:rPr>
              <a:t>Treatment with Jakafi has been associated with increases in total cholesterol, low-density lipoprotein cholesterol, and triglycerides. Assess lipid parameters 8-12 weeks after initiating Jakafi. Monitor and treat according to clinical guidelines for the management of hyperlipidemia</a:t>
            </a:r>
          </a:p>
          <a:p>
            <a:pPr marL="171450" indent="-171450">
              <a:spcBef>
                <a:spcPts val="600"/>
              </a:spcBef>
              <a:spcAft>
                <a:spcPts val="600"/>
              </a:spcAft>
              <a:buBlip>
                <a:blip r:embed="rId7"/>
              </a:buBlip>
              <a:tabLst>
                <a:tab pos="457200" algn="l"/>
              </a:tabLst>
            </a:pPr>
            <a:r>
              <a:rPr lang="en-GB" sz="825" dirty="0">
                <a:latin typeface="Univers LT Std 55 Roman" panose="020B0603020202020204" pitchFamily="34" charset="77"/>
                <a:cs typeface="Times New Roman" panose="02020603050405020304" pitchFamily="18" charset="0"/>
              </a:rPr>
              <a:t>In myelofibrosis and polycythemia vera, the most common nonhematologic adverse reactions (incidence ≥15%) were bruising, dizziness, headache, and diarrhea. In acute graft-versus-host disease, the most common nonhematologic adverse reactions (incidence &gt;50%) were infections and edema</a:t>
            </a:r>
            <a:endParaRPr lang="en-US" sz="825" dirty="0">
              <a:latin typeface="Univers LT Std 55 Roman" panose="020B0603020202020204" pitchFamily="34" charset="77"/>
              <a:cs typeface="Times New Roman" panose="02020603050405020304" pitchFamily="18" charset="0"/>
            </a:endParaRPr>
          </a:p>
          <a:p>
            <a:pPr marL="171450" indent="-171450">
              <a:spcBef>
                <a:spcPts val="600"/>
              </a:spcBef>
              <a:spcAft>
                <a:spcPts val="600"/>
              </a:spcAft>
              <a:buBlip>
                <a:blip r:embed="rId7"/>
              </a:buBlip>
              <a:tabLst>
                <a:tab pos="457200" algn="l"/>
              </a:tabLst>
            </a:pPr>
            <a:r>
              <a:rPr lang="en-US" sz="825" dirty="0">
                <a:latin typeface="Univers LT Std 55 Roman" panose="020B0603020202020204" pitchFamily="34" charset="77"/>
                <a:cs typeface="Times New Roman" panose="02020603050405020304" pitchFamily="18" charset="0"/>
              </a:rPr>
              <a:t>Dose modifications may be required when administering Jakafi with strong CYP3A4 inhibitors or fluconazole or in patients with renal or hepatic impairment. Patients should be closely monitored and the dose titrated based on safety and efficacy</a:t>
            </a:r>
          </a:p>
          <a:p>
            <a:pPr marL="171450" indent="-171450">
              <a:spcBef>
                <a:spcPts val="600"/>
              </a:spcBef>
              <a:spcAft>
                <a:spcPts val="600"/>
              </a:spcAft>
              <a:buBlip>
                <a:blip r:embed="rId7"/>
              </a:buBlip>
              <a:tabLst>
                <a:tab pos="457200" algn="l"/>
              </a:tabLst>
            </a:pPr>
            <a:r>
              <a:rPr lang="en-US" sz="825" dirty="0">
                <a:latin typeface="Univers LT Std 55 Roman" panose="020B0603020202020204" pitchFamily="34" charset="77"/>
                <a:cs typeface="Times New Roman" panose="02020603050405020304" pitchFamily="18" charset="0"/>
              </a:rPr>
              <a:t>Use of Jakafi during pregnancy is not recommended and should only be used if the potential benefit justifies the potential risk to the fetus. Women taking Jakafi should not breastfeed during treatment and for 2 weeks after the final dose</a:t>
            </a:r>
          </a:p>
          <a:p>
            <a:pPr>
              <a:spcBef>
                <a:spcPts val="600"/>
              </a:spcBef>
              <a:spcAft>
                <a:spcPts val="600"/>
              </a:spcAft>
              <a:tabLst>
                <a:tab pos="457200" algn="l"/>
              </a:tabLst>
            </a:pPr>
            <a:r>
              <a:rPr lang="en-US" sz="825" b="1" dirty="0">
                <a:latin typeface="Univers LT Std 55 Roman" panose="020B0603020202020204" pitchFamily="34" charset="77"/>
                <a:cs typeface="Times New Roman" panose="02020603050405020304" pitchFamily="18" charset="0"/>
              </a:rPr>
              <a:t>Please </a:t>
            </a:r>
            <a:r>
              <a:rPr lang="en-US" sz="825" b="1" dirty="0">
                <a:latin typeface="Univers LT Std 55 Roman" panose="020B0603020202020204" pitchFamily="34" charset="77"/>
                <a:cs typeface="Times New Roman" panose="02020603050405020304" pitchFamily="18" charset="0"/>
                <a:hlinkClick r:id="rId8"/>
              </a:rPr>
              <a:t>click here</a:t>
            </a:r>
            <a:r>
              <a:rPr lang="en-US" sz="825" b="1" dirty="0">
                <a:latin typeface="Univers LT Std 55 Roman" panose="020B0603020202020204" pitchFamily="34" charset="77"/>
                <a:cs typeface="Times New Roman" panose="02020603050405020304" pitchFamily="18" charset="0"/>
              </a:rPr>
              <a:t> for Full Prescribing Information for </a:t>
            </a:r>
            <a:r>
              <a:rPr lang="en-US" sz="825" b="1" dirty="0" err="1">
                <a:latin typeface="Univers LT Std 55 Roman" panose="020B0603020202020204" pitchFamily="34" charset="77"/>
                <a:cs typeface="Times New Roman" panose="02020603050405020304" pitchFamily="18" charset="0"/>
              </a:rPr>
              <a:t>Jakafi</a:t>
            </a:r>
            <a:r>
              <a:rPr lang="en-US" sz="825" b="1" dirty="0">
                <a:latin typeface="Univers LT Std 55 Roman" panose="020B0603020202020204" pitchFamily="34" charset="77"/>
                <a:cs typeface="Times New Roman" panose="02020603050405020304" pitchFamily="18" charset="0"/>
              </a:rPr>
              <a:t>. </a:t>
            </a:r>
          </a:p>
        </p:txBody>
      </p:sp>
      <p:pic>
        <p:nvPicPr>
          <p:cNvPr id="9" name="Picture 8">
            <a:extLst>
              <a:ext uri="{FF2B5EF4-FFF2-40B4-BE49-F238E27FC236}">
                <a16:creationId xmlns:a16="http://schemas.microsoft.com/office/drawing/2014/main" xmlns="" id="{ED32B987-D6A3-9A4B-9171-36F8D3B1F302}"/>
              </a:ext>
            </a:extLst>
          </p:cNvPr>
          <p:cNvPicPr>
            <a:picLocks noChangeAspect="1"/>
          </p:cNvPicPr>
          <p:nvPr/>
        </p:nvPicPr>
        <p:blipFill>
          <a:blip r:embed="rId9"/>
          <a:stretch>
            <a:fillRect/>
          </a:stretch>
        </p:blipFill>
        <p:spPr>
          <a:xfrm>
            <a:off x="275380" y="6209817"/>
            <a:ext cx="695700" cy="554997"/>
          </a:xfrm>
          <a:prstGeom prst="rect">
            <a:avLst/>
          </a:prstGeom>
        </p:spPr>
      </p:pic>
    </p:spTree>
    <p:extLst>
      <p:ext uri="{BB962C8B-B14F-4D97-AF65-F5344CB8AC3E}">
        <p14:creationId xmlns:p14="http://schemas.microsoft.com/office/powerpoint/2010/main" val="1638748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TotalTime>
  <Words>3684</Words>
  <Application>Microsoft Office PowerPoint</Application>
  <PresentationFormat>Custom</PresentationFormat>
  <Paragraphs>128</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Braedon Graham</dc:creator>
  <cp:lastModifiedBy>Catherine M Schilling</cp:lastModifiedBy>
  <cp:revision>67</cp:revision>
  <dcterms:created xsi:type="dcterms:W3CDTF">2020-07-14T13:29:54Z</dcterms:created>
  <dcterms:modified xsi:type="dcterms:W3CDTF">2020-08-11T18:35:02Z</dcterms:modified>
</cp:coreProperties>
</file>